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notesSlides/notesSlide9.xml" ContentType="application/vnd.openxmlformats-officedocument.presentationml.notesSlide+xml"/>
  <Override PartName="/ppt/notesSlides/notesSlide16.xml" ContentType="application/vnd.openxmlformats-officedocument.presentationml.notes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5.xml" ContentType="application/vnd.openxmlformats-officedocument.presentationml.slideLayout+xml"/>
  <Override PartName="/ppt/notesSlides/notesSlide12.xml" ContentType="application/vnd.openxmlformats-officedocument.presentationml.notesSlide+xml"/>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Override PartName="/ppt/slides/slide22.xml" ContentType="application/vnd.openxmlformats-officedocument.presentationml.slide+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notesSlides/notesSlide20.xml" ContentType="application/vnd.openxmlformats-officedocument.presentationml.notesSlide+xml"/>
  <Override PartName="/ppt/slides/slide15.xml" ContentType="application/vnd.openxmlformats-officedocument.presentationml.slide+xml"/>
  <Override PartName="/ppt/notesSlides/notesSlide1.xml" ContentType="application/vnd.openxmlformats-officedocument.presentationml.notesSlide+xml"/>
  <Override PartName="/ppt/notesSlides/notesSlide17.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notesSlides/notesSlide13.xml" ContentType="application/vnd.openxmlformats-officedocument.presentationml.notes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23.xml" ContentType="application/vnd.openxmlformats-officedocument.presentationml.slide+xml"/>
  <Override PartName="/ppt/notesSlides/notesSlide6.xml" ContentType="application/vnd.openxmlformats-officedocument.presentationml.notesSlide+xml"/>
  <Override PartName="/ppt/notesSlides/notesSlide21.xml" ContentType="application/vnd.openxmlformats-officedocument.presentationml.notesSlide+xml"/>
  <Default Extension="gif" ContentType="image/gif"/>
  <Override PartName="/ppt/slides/slide16.xml" ContentType="application/vnd.openxmlformats-officedocument.presentationml.slide+xml"/>
  <Override PartName="/ppt/notesSlides/notesSlide2.xml" ContentType="application/vnd.openxmlformats-officedocument.presentationml.notesSlide+xml"/>
  <Override PartName="/ppt/notesSlides/notesSlide18.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notesSlides/notesSlide14.xml" ContentType="application/vnd.openxmlformats-officedocument.presentationml.notesSlide+xml"/>
  <Override PartName="/ppt/slides/slide3.xml" ContentType="application/vnd.openxmlformats-officedocument.presentationml.slide+xml"/>
  <Override PartName="/ppt/slideLayouts/slideLayout3.xml" ContentType="application/vnd.openxmlformats-officedocument.presentationml.slideLayout+xml"/>
  <Default Extension="tiff" ContentType="image/tiff"/>
  <Override PartName="/ppt/slides/slide20.xml" ContentType="application/vnd.openxmlformats-officedocument.presentationml.slide+xml"/>
  <Override PartName="/ppt/notesSlides/notesSlide7.xml" ContentType="application/vnd.openxmlformats-officedocument.presentationml.notesSlide+xml"/>
  <Override PartName="/ppt/notesSlides/notesSlide22.xml" ContentType="application/vnd.openxmlformats-officedocument.presentationml.notesSlide+xml"/>
  <Override PartName="/ppt/slides/slide17.xml" ContentType="application/vnd.openxmlformats-officedocument.presentationml.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slides/slide8.xml" ContentType="application/vnd.openxmlformats-officedocument.presentationml.slide+xml"/>
  <Override PartName="/ppt/notesSlides/notesSlide19.xml" ContentType="application/vnd.openxmlformats-officedocument.presentationml.notes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notesSlides/notesSlide8.xml" ContentType="application/vnd.openxmlformats-officedocument.presentationml.notesSlide+xml"/>
  <Override PartName="/ppt/notesSlides/notesSlide15.xml" ContentType="application/vnd.openxmlformats-officedocument.presentationml.notesSlide+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Override PartName="/ppt/notesSlides/notesSlide23.xml" ContentType="application/vnd.openxmlformats-officedocument.presentationml.notesSlid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25"/>
  </p:notesMasterIdLst>
  <p:sldIdLst>
    <p:sldId id="286" r:id="rId2"/>
    <p:sldId id="266" r:id="rId3"/>
    <p:sldId id="289" r:id="rId4"/>
    <p:sldId id="267" r:id="rId5"/>
    <p:sldId id="268" r:id="rId6"/>
    <p:sldId id="269" r:id="rId7"/>
    <p:sldId id="270" r:id="rId8"/>
    <p:sldId id="271" r:id="rId9"/>
    <p:sldId id="272" r:id="rId10"/>
    <p:sldId id="273" r:id="rId11"/>
    <p:sldId id="277" r:id="rId12"/>
    <p:sldId id="275" r:id="rId13"/>
    <p:sldId id="287" r:id="rId14"/>
    <p:sldId id="278" r:id="rId15"/>
    <p:sldId id="279" r:id="rId16"/>
    <p:sldId id="281" r:id="rId17"/>
    <p:sldId id="282" r:id="rId18"/>
    <p:sldId id="280" r:id="rId19"/>
    <p:sldId id="262" r:id="rId20"/>
    <p:sldId id="283" r:id="rId21"/>
    <p:sldId id="284" r:id="rId22"/>
    <p:sldId id="285" r:id="rId23"/>
    <p:sldId id="276"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webPr allowPng="1" organizeInFolders="0" useLongFilenames="0" imgSz="1024x768" encoding="macintosh"/>
  <p:clrMru>
    <a:srgbClr val="5C495A"/>
    <a:srgbClr val="6B5C7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24976" autoAdjust="0"/>
    <p:restoredTop sz="45763" autoAdjust="0"/>
  </p:normalViewPr>
  <p:slideViewPr>
    <p:cSldViewPr snapToObjects="1">
      <p:cViewPr varScale="1">
        <p:scale>
          <a:sx n="45" d="100"/>
          <a:sy n="45" d="100"/>
        </p:scale>
        <p:origin x="-1776" y="-104"/>
      </p:cViewPr>
      <p:guideLst>
        <p:guide orient="horz" pos="2160"/>
        <p:guide pos="2880"/>
      </p:guideLst>
    </p:cSldViewPr>
  </p:slideViewPr>
  <p:notesTextViewPr>
    <p:cViewPr>
      <p:scale>
        <a:sx n="100" d="100"/>
        <a:sy n="100" d="100"/>
      </p:scale>
      <p:origin x="0" y="2800"/>
    </p:cViewPr>
  </p:notesText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28102F5-7375-7146-B1C9-376B89EB2A91}" type="datetimeFigureOut">
              <a:rPr lang="en-US" smtClean="0"/>
              <a:pPr/>
              <a:t>4/1/14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8D8DB46-5702-CC49-8D55-84DD84BC77D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VERNACULAR ARCHITECTURE</a:t>
            </a:r>
          </a:p>
          <a:p>
            <a:r>
              <a:rPr lang="en-US" dirty="0" smtClean="0"/>
              <a:t>________________________________________________</a:t>
            </a:r>
          </a:p>
          <a:p>
            <a:endParaRPr lang="en-US" dirty="0" smtClean="0"/>
          </a:p>
          <a:p>
            <a:r>
              <a:rPr lang="en-US" dirty="0" smtClean="0"/>
              <a:t>What is Vernacular Architecture?</a:t>
            </a:r>
          </a:p>
          <a:p>
            <a:endParaRPr lang="en-US" dirty="0" smtClean="0"/>
          </a:p>
          <a:p>
            <a:r>
              <a:rPr lang="en-US" dirty="0" smtClean="0"/>
              <a:t>Architecture, as a concept, we probably all understand. </a:t>
            </a:r>
          </a:p>
          <a:p>
            <a:r>
              <a:rPr lang="en-US" dirty="0" smtClean="0"/>
              <a:t>But what is “vernacular”?</a:t>
            </a:r>
          </a:p>
          <a:p>
            <a:endParaRPr lang="en-US" dirty="0" smtClean="0"/>
          </a:p>
          <a:p>
            <a:r>
              <a:rPr lang="en-US" dirty="0" smtClean="0"/>
              <a:t>Maybe you have heard the word used with respect to language to mean colloquial, common speech, or ways of saying</a:t>
            </a:r>
            <a:r>
              <a:rPr lang="en-US" baseline="0" dirty="0" smtClean="0"/>
              <a:t> things, often in a certain part of the world or a particular culture.</a:t>
            </a:r>
          </a:p>
          <a:p>
            <a:endParaRPr lang="en-US" baseline="0" dirty="0" smtClean="0"/>
          </a:p>
          <a:p>
            <a:r>
              <a:rPr lang="en-US" baseline="0" dirty="0" smtClean="0"/>
              <a:t>So Vernacular means everyday, common, ordinary, and often local to a particular place. Then what does vernacular mean when paired with the word architecture? </a:t>
            </a:r>
            <a:endParaRPr lang="en-US" dirty="0" smtClean="0"/>
          </a:p>
          <a:p>
            <a:endParaRPr lang="en-US" dirty="0" smtClean="0"/>
          </a:p>
          <a:p>
            <a:r>
              <a:rPr lang="en-US" dirty="0" smtClean="0"/>
              <a:t>Even</a:t>
            </a:r>
            <a:r>
              <a:rPr lang="en-US" baseline="0" dirty="0" smtClean="0"/>
              <a:t> though we all understand that architecture is buildings, we also probably think of it as architecture with a Big ”A” – designed by a famous architect like Frank Lloyd Wright or Frank </a:t>
            </a:r>
            <a:r>
              <a:rPr lang="en-US" baseline="0" dirty="0" err="1" smtClean="0"/>
              <a:t>Gehry</a:t>
            </a:r>
            <a:r>
              <a:rPr lang="en-US" baseline="0" dirty="0" smtClean="0"/>
              <a:t>. </a:t>
            </a:r>
            <a:endParaRPr lang="en-US" dirty="0" smtClean="0"/>
          </a:p>
          <a:p>
            <a:endParaRPr lang="en-US" dirty="0" smtClean="0"/>
          </a:p>
          <a:p>
            <a:r>
              <a:rPr lang="en-US" dirty="0" smtClean="0"/>
              <a:t>But architecture can also be used with a little “a” to</a:t>
            </a:r>
            <a:r>
              <a:rPr lang="en-US" baseline="0" dirty="0" smtClean="0"/>
              <a:t> encapsulate any alteration of the landscape made for human use. That means that architecture as a whole can be a huge category. Vernacular Architecture, then, refers to a focus within the study of architecture that includes the everyday, common spaces, and buildings that we all make and inhabit.</a:t>
            </a:r>
          </a:p>
          <a:p>
            <a:endParaRPr lang="en-US" baseline="0" dirty="0" smtClean="0"/>
          </a:p>
          <a:p>
            <a:r>
              <a:rPr lang="en-US" baseline="0" dirty="0" smtClean="0"/>
              <a:t>_______________________________________________________</a:t>
            </a:r>
            <a:endParaRPr lang="en-US" baseline="0" dirty="0" smtClean="0"/>
          </a:p>
          <a:p>
            <a:endParaRPr lang="en-US" baseline="0" dirty="0" smtClean="0"/>
          </a:p>
          <a:p>
            <a:r>
              <a:rPr lang="en-US" baseline="0" dirty="0" smtClean="0"/>
              <a:t>CREDITS</a:t>
            </a:r>
          </a:p>
          <a:p>
            <a:r>
              <a:rPr lang="en-US" dirty="0" smtClean="0"/>
              <a:t>This slideshow and notes are adapted from Thomas Carter and Elizabeth Collins </a:t>
            </a:r>
            <a:r>
              <a:rPr lang="en-US" dirty="0" err="1" smtClean="0"/>
              <a:t>Cromley</a:t>
            </a:r>
            <a:r>
              <a:rPr lang="en-US" dirty="0" smtClean="0"/>
              <a:t>, </a:t>
            </a:r>
            <a:r>
              <a:rPr lang="en-US" i="1" dirty="0" smtClean="0"/>
              <a:t>Invitation to Vernacular Architecture: A Guide to the Study of Ordinary Buildings and Landscapes</a:t>
            </a:r>
            <a:r>
              <a:rPr lang="en-US" i="0" dirty="0" smtClean="0"/>
              <a:t>.</a:t>
            </a:r>
            <a:r>
              <a:rPr lang="en-US" i="0" baseline="0" dirty="0" smtClean="0"/>
              <a:t> Vernacular Architecture Series, Diane Shaw, ed. Knoxville: University of Tennessee Press, 2005. </a:t>
            </a:r>
          </a:p>
          <a:p>
            <a:endParaRPr lang="en-US" i="0" baseline="0" dirty="0" smtClean="0"/>
          </a:p>
          <a:p>
            <a:r>
              <a:rPr lang="en-US" i="0" baseline="0" dirty="0" smtClean="0"/>
              <a:t>Created by Sarah Fayen Scarlett, VAF Education Committee, 2014.</a:t>
            </a:r>
            <a:endParaRPr lang="en-US" dirty="0" smtClean="0"/>
          </a:p>
          <a:p>
            <a:endParaRPr lang="en-US" baseline="0" dirty="0" smtClean="0"/>
          </a:p>
          <a:p>
            <a:r>
              <a:rPr lang="en-US" baseline="0" dirty="0" smtClean="0"/>
              <a:t>If you alter the slides, please be sure to include the photography credits as featured on the slides. Thank you. </a:t>
            </a:r>
          </a:p>
          <a:p>
            <a:r>
              <a:rPr lang="en-US" baseline="0" dirty="0" smtClean="0"/>
              <a:t>Further Photo Copyright information below:</a:t>
            </a:r>
          </a:p>
          <a:p>
            <a:endParaRPr lang="en-US" baseline="0" dirty="0" smtClean="0"/>
          </a:p>
          <a:p>
            <a:r>
              <a:rPr lang="en-US" baseline="0" dirty="0" smtClean="0"/>
              <a:t>Photos </a:t>
            </a:r>
            <a:r>
              <a:rPr lang="en-US" baseline="0" dirty="0" smtClean="0"/>
              <a:t>by Carl R. </a:t>
            </a:r>
            <a:r>
              <a:rPr lang="en-US" baseline="0" dirty="0" err="1" smtClean="0"/>
              <a:t>Lounsbury</a:t>
            </a:r>
            <a:r>
              <a:rPr lang="en-US" baseline="0" dirty="0" smtClean="0"/>
              <a:t> © </a:t>
            </a:r>
            <a:r>
              <a:rPr lang="en-US" baseline="0" dirty="0" smtClean="0"/>
              <a:t>Carl R. </a:t>
            </a:r>
            <a:r>
              <a:rPr lang="en-US" baseline="0" dirty="0" err="1" smtClean="0"/>
              <a:t>Lounsbury</a:t>
            </a:r>
            <a:r>
              <a:rPr lang="en-US" baseline="0" dirty="0" smtClean="0"/>
              <a:t>, Colonial Williamsburg Foundation</a:t>
            </a:r>
          </a:p>
          <a:p>
            <a:r>
              <a:rPr lang="en-US" baseline="0" dirty="0" smtClean="0"/>
              <a:t>Photos by Susan Kern</a:t>
            </a:r>
            <a:r>
              <a:rPr lang="en-US" baseline="0" dirty="0" smtClean="0"/>
              <a:t> © </a:t>
            </a:r>
            <a:r>
              <a:rPr lang="en-US" baseline="0" dirty="0" smtClean="0"/>
              <a:t>Susan A. Kern</a:t>
            </a:r>
          </a:p>
          <a:p>
            <a:r>
              <a:rPr lang="en-US" baseline="0" dirty="0" smtClean="0"/>
              <a:t>Photos by Jeff Klee</a:t>
            </a:r>
            <a:r>
              <a:rPr lang="en-US" baseline="0" dirty="0" smtClean="0"/>
              <a:t> © </a:t>
            </a:r>
            <a:r>
              <a:rPr lang="en-US" baseline="0" dirty="0" smtClean="0"/>
              <a:t>Jeffrey E. Klee, Colonial Williamsburg Foundation</a:t>
            </a:r>
          </a:p>
          <a:p>
            <a:r>
              <a:rPr lang="en-US" baseline="0" dirty="0" smtClean="0"/>
              <a:t>Photo by Alex Cross</a:t>
            </a:r>
            <a:r>
              <a:rPr lang="en-US" baseline="0" dirty="0" smtClean="0"/>
              <a:t> © </a:t>
            </a:r>
            <a:r>
              <a:rPr lang="en-US" baseline="0" dirty="0" smtClean="0"/>
              <a:t>Alex Cross</a:t>
            </a:r>
          </a:p>
          <a:p>
            <a:r>
              <a:rPr lang="en-US" baseline="0" dirty="0" smtClean="0"/>
              <a:t>Photo by Kevin </a:t>
            </a:r>
            <a:r>
              <a:rPr lang="en-US" baseline="0" dirty="0" err="1" smtClean="0"/>
              <a:t>Enns-Remple</a:t>
            </a:r>
            <a:r>
              <a:rPr lang="en-US" baseline="0" dirty="0" smtClean="0"/>
              <a:t> © </a:t>
            </a:r>
            <a:r>
              <a:rPr lang="en-US" baseline="0" dirty="0" smtClean="0"/>
              <a:t>Kevin </a:t>
            </a:r>
            <a:r>
              <a:rPr lang="en-US" baseline="0" dirty="0" err="1" smtClean="0"/>
              <a:t>Enns-Remple</a:t>
            </a:r>
            <a:endParaRPr lang="en-US" baseline="0" dirty="0" smtClean="0"/>
          </a:p>
          <a:p>
            <a:r>
              <a:rPr lang="en-US" baseline="0" dirty="0" smtClean="0"/>
              <a:t>Photos by Arnold R. </a:t>
            </a:r>
            <a:r>
              <a:rPr lang="en-US" baseline="0" dirty="0" err="1" smtClean="0"/>
              <a:t>Alanen</a:t>
            </a:r>
            <a:r>
              <a:rPr lang="en-US" baseline="0" dirty="0" smtClean="0"/>
              <a:t> © </a:t>
            </a:r>
            <a:r>
              <a:rPr lang="en-US" baseline="0" dirty="0" smtClean="0"/>
              <a:t>Arnold R. </a:t>
            </a:r>
            <a:r>
              <a:rPr lang="en-US" baseline="0" dirty="0" err="1" smtClean="0"/>
              <a:t>Alanen</a:t>
            </a:r>
            <a:endParaRPr lang="en-US" baseline="0" dirty="0" smtClean="0"/>
          </a:p>
          <a:p>
            <a:r>
              <a:rPr lang="en-US" baseline="0" dirty="0" smtClean="0"/>
              <a:t>Photo by Dee Finnegan</a:t>
            </a:r>
            <a:r>
              <a:rPr lang="en-US" baseline="0" dirty="0" smtClean="0"/>
              <a:t> © </a:t>
            </a:r>
            <a:r>
              <a:rPr lang="en-US" baseline="0" dirty="0" smtClean="0"/>
              <a:t>Dee Finnegan</a:t>
            </a:r>
          </a:p>
          <a:p>
            <a:r>
              <a:rPr lang="en-US" baseline="0" dirty="0" smtClean="0"/>
              <a:t>Drawing </a:t>
            </a:r>
            <a:r>
              <a:rPr lang="en-US" baseline="0" dirty="0" smtClean="0"/>
              <a:t>by Thomas Carter, James </a:t>
            </a:r>
            <a:r>
              <a:rPr lang="en-US" baseline="0" dirty="0" err="1" smtClean="0"/>
              <a:t>Gosney</a:t>
            </a:r>
            <a:r>
              <a:rPr lang="en-US" baseline="0" dirty="0" smtClean="0"/>
              <a:t>, and Travis Olson appear in</a:t>
            </a:r>
            <a:r>
              <a:rPr lang="en-US" baseline="0" dirty="0" smtClean="0"/>
              <a:t> </a:t>
            </a:r>
            <a:r>
              <a:rPr lang="en-US" sz="1200" kern="1200" dirty="0" smtClean="0">
                <a:solidFill>
                  <a:schemeClr val="tx1"/>
                </a:solidFill>
                <a:latin typeface="+mn-lt"/>
                <a:ea typeface="+mn-ea"/>
                <a:cs typeface="+mn-cs"/>
              </a:rPr>
              <a:t>Anna </a:t>
            </a:r>
            <a:r>
              <a:rPr lang="en-US" sz="1200" kern="1200" dirty="0" err="1" smtClean="0">
                <a:solidFill>
                  <a:schemeClr val="tx1"/>
                </a:solidFill>
                <a:latin typeface="+mn-lt"/>
                <a:ea typeface="+mn-ea"/>
                <a:cs typeface="+mn-cs"/>
              </a:rPr>
              <a:t>Vemer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Andrzejewski</a:t>
            </a:r>
            <a:r>
              <a:rPr lang="en-US" sz="1200" kern="1200" dirty="0" smtClean="0">
                <a:solidFill>
                  <a:schemeClr val="tx1"/>
                </a:solidFill>
                <a:latin typeface="+mn-lt"/>
                <a:ea typeface="+mn-ea"/>
                <a:cs typeface="+mn-cs"/>
              </a:rPr>
              <a:t>, Arnold R. </a:t>
            </a:r>
            <a:r>
              <a:rPr lang="en-US" sz="1200" kern="1200" dirty="0" err="1" smtClean="0">
                <a:solidFill>
                  <a:schemeClr val="tx1"/>
                </a:solidFill>
                <a:latin typeface="+mn-lt"/>
                <a:ea typeface="+mn-ea"/>
                <a:cs typeface="+mn-cs"/>
              </a:rPr>
              <a:t>Alanen</a:t>
            </a:r>
            <a:r>
              <a:rPr lang="en-US" sz="1200" kern="1200" dirty="0" smtClean="0">
                <a:solidFill>
                  <a:schemeClr val="tx1"/>
                </a:solidFill>
                <a:latin typeface="+mn-lt"/>
                <a:ea typeface="+mn-ea"/>
                <a:cs typeface="+mn-cs"/>
              </a:rPr>
              <a:t>, and Sarah Fayen Scarlett, co-editors, </a:t>
            </a:r>
            <a:r>
              <a:rPr lang="en-US" sz="1200" i="1" kern="1200" dirty="0" smtClean="0">
                <a:solidFill>
                  <a:schemeClr val="tx1"/>
                </a:solidFill>
                <a:latin typeface="+mn-lt"/>
                <a:ea typeface="+mn-ea"/>
                <a:cs typeface="+mn-cs"/>
              </a:rPr>
              <a:t>From Mining to Farm Fields to Ethnic Communities: Buildings and Landscapes of Southwestern Wisconsin: A Field Guide to the Vernacular Architecture Forum Annual Conference, 7 June 2012</a:t>
            </a:r>
            <a:r>
              <a:rPr lang="en-US" sz="1200" i="0" kern="1200" dirty="0" smtClean="0">
                <a:solidFill>
                  <a:schemeClr val="tx1"/>
                </a:solidFill>
                <a:latin typeface="+mn-lt"/>
                <a:ea typeface="+mn-ea"/>
                <a:cs typeface="+mn-cs"/>
              </a:rPr>
              <a:t> (Madison, </a:t>
            </a:r>
            <a:r>
              <a:rPr lang="en-US" sz="1200" i="0" kern="1200" dirty="0" err="1" smtClean="0">
                <a:solidFill>
                  <a:schemeClr val="tx1"/>
                </a:solidFill>
                <a:latin typeface="+mn-lt"/>
                <a:ea typeface="+mn-ea"/>
                <a:cs typeface="+mn-cs"/>
              </a:rPr>
              <a:t>Wisc</a:t>
            </a:r>
            <a:r>
              <a:rPr lang="en-US" sz="1200" i="0" kern="1200" dirty="0" smtClean="0">
                <a:solidFill>
                  <a:schemeClr val="tx1"/>
                </a:solidFill>
                <a:latin typeface="+mn-lt"/>
                <a:ea typeface="+mn-ea"/>
                <a:cs typeface="+mn-cs"/>
              </a:rPr>
              <a:t>.: Department of Art History and Department of Landscape Architecture, 2012),</a:t>
            </a:r>
            <a:r>
              <a:rPr lang="en-US" sz="1200" i="0" kern="1200" baseline="0" dirty="0" smtClean="0">
                <a:solidFill>
                  <a:schemeClr val="tx1"/>
                </a:solidFill>
                <a:latin typeface="+mn-lt"/>
                <a:ea typeface="+mn-ea"/>
                <a:cs typeface="+mn-cs"/>
              </a:rPr>
              <a:t> 322, 333. Available as a </a:t>
            </a:r>
            <a:r>
              <a:rPr lang="en-US" sz="1200" i="0" kern="1200" baseline="0" dirty="0" err="1" smtClean="0">
                <a:solidFill>
                  <a:schemeClr val="tx1"/>
                </a:solidFill>
                <a:latin typeface="+mn-lt"/>
                <a:ea typeface="+mn-ea"/>
                <a:cs typeface="+mn-cs"/>
              </a:rPr>
              <a:t>pdf</a:t>
            </a:r>
            <a:r>
              <a:rPr lang="en-US" sz="1200" i="0" kern="1200" baseline="0" dirty="0" smtClean="0">
                <a:solidFill>
                  <a:schemeClr val="tx1"/>
                </a:solidFill>
                <a:latin typeface="+mn-lt"/>
                <a:ea typeface="+mn-ea"/>
                <a:cs typeface="+mn-cs"/>
              </a:rPr>
              <a:t> at http://</a:t>
            </a:r>
            <a:r>
              <a:rPr lang="en-US" sz="1200" i="0" kern="1200" baseline="0" dirty="0" err="1" smtClean="0">
                <a:solidFill>
                  <a:schemeClr val="tx1"/>
                </a:solidFill>
                <a:latin typeface="+mn-lt"/>
                <a:ea typeface="+mn-ea"/>
                <a:cs typeface="+mn-cs"/>
              </a:rPr>
              <a:t>www.blc.wisc.edu</a:t>
            </a:r>
            <a:r>
              <a:rPr lang="en-US" sz="1200" i="0" kern="1200" baseline="0" dirty="0" smtClean="0">
                <a:solidFill>
                  <a:schemeClr val="tx1"/>
                </a:solidFill>
                <a:latin typeface="+mn-lt"/>
                <a:ea typeface="+mn-ea"/>
                <a:cs typeface="+mn-cs"/>
              </a:rPr>
              <a:t>. </a:t>
            </a:r>
            <a:endParaRPr lang="en-US" i="0" baseline="0" dirty="0" smtClean="0"/>
          </a:p>
          <a:p>
            <a:pPr marL="228600" indent="-228600">
              <a:buAutoNum type="alphaUcPeriod"/>
            </a:pPr>
            <a:r>
              <a:rPr lang="en-US" baseline="0" dirty="0" smtClean="0"/>
              <a:t>G. Wright “Maps of Milwaukee” was accessed from the American Geographical Society Library Digital</a:t>
            </a:r>
            <a:r>
              <a:rPr lang="en-US" baseline="0" dirty="0" smtClean="0"/>
              <a:t> Map Collection, University of Wisconsin—Milwaukee. Available at http://collections.lib.uwm.edu/u?/agdm,684. Accessed </a:t>
            </a:r>
            <a:r>
              <a:rPr lang="en-US" baseline="0" dirty="0" smtClean="0"/>
              <a:t>April </a:t>
            </a:r>
            <a:r>
              <a:rPr lang="en-US" baseline="0" smtClean="0"/>
              <a:t>2010</a:t>
            </a:r>
            <a:r>
              <a:rPr lang="en-US" baseline="0" smtClean="0"/>
              <a:t>.</a:t>
            </a:r>
            <a:endParaRPr lang="en-US" baseline="0" dirty="0" smtClean="0"/>
          </a:p>
        </p:txBody>
      </p:sp>
      <p:sp>
        <p:nvSpPr>
          <p:cNvPr id="4" name="Slide Number Placeholder 3"/>
          <p:cNvSpPr>
            <a:spLocks noGrp="1"/>
          </p:cNvSpPr>
          <p:nvPr>
            <p:ph type="sldNum" sz="quarter" idx="10"/>
          </p:nvPr>
        </p:nvSpPr>
        <p:spPr/>
        <p:txBody>
          <a:bodyPr/>
          <a:lstStyle/>
          <a:p>
            <a:fld id="{F8D8DB46-5702-CC49-8D55-84DD84BC77D2}"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For instance, the notching technique used in this log building in northern Minnesota leads us to wonder:</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where did some one learn this technique?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did it really keep the water out? How did it feel to spend a winter living there?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did people modify the technique over time?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what did it mean to North-American immigrants to use techniques brought from their European homelands?</a:t>
            </a:r>
            <a:endParaRPr lang="en-US" dirty="0" smtClean="0"/>
          </a:p>
          <a:p>
            <a:endParaRPr lang="en-US" dirty="0" smtClean="0"/>
          </a:p>
          <a:p>
            <a:r>
              <a:rPr lang="en-US" dirty="0" smtClean="0"/>
              <a:t>This “object-driven” approach</a:t>
            </a:r>
            <a:r>
              <a:rPr lang="en-US" baseline="0" dirty="0" smtClean="0"/>
              <a:t> is</a:t>
            </a:r>
            <a:r>
              <a:rPr lang="en-US" dirty="0" smtClean="0"/>
              <a:t> shared by scholars in a lot of academic </a:t>
            </a:r>
            <a:r>
              <a:rPr lang="en-US" baseline="0" dirty="0" smtClean="0"/>
              <a:t>disciplines. They generally are part of the larger scholarly undertaking known as Material Culture studies.</a:t>
            </a:r>
            <a:endParaRPr lang="en-US" dirty="0" smtClean="0"/>
          </a:p>
          <a:p>
            <a:endParaRPr lang="en-US" dirty="0" smtClean="0"/>
          </a:p>
          <a:p>
            <a:r>
              <a:rPr lang="en-US" dirty="0" smtClean="0"/>
              <a:t>James </a:t>
            </a:r>
            <a:r>
              <a:rPr lang="en-US" dirty="0" err="1" smtClean="0"/>
              <a:t>Deetz</a:t>
            </a:r>
            <a:r>
              <a:rPr lang="en-US" dirty="0" smtClean="0"/>
              <a:t>, who was an influential historical archaeologist,</a:t>
            </a:r>
            <a:r>
              <a:rPr lang="en-US" baseline="0" dirty="0" smtClean="0"/>
              <a:t> defined material culture as </a:t>
            </a:r>
            <a:r>
              <a:rPr lang="en-US" dirty="0" smtClean="0"/>
              <a:t>“that segment of [the human] physical environment which is purposely shaped... according to culturally dictated plans.” *</a:t>
            </a:r>
          </a:p>
          <a:p>
            <a:endParaRPr lang="en-US" dirty="0" smtClean="0"/>
          </a:p>
          <a:p>
            <a:r>
              <a:rPr lang="en-US" dirty="0" smtClean="0"/>
              <a:t>*</a:t>
            </a:r>
            <a:r>
              <a:rPr lang="en-US" baseline="0" dirty="0" smtClean="0"/>
              <a:t> James </a:t>
            </a:r>
            <a:r>
              <a:rPr lang="en-US" baseline="0" dirty="0" err="1" smtClean="0"/>
              <a:t>Deetz</a:t>
            </a:r>
            <a:r>
              <a:rPr lang="en-US" baseline="0" dirty="0" smtClean="0"/>
              <a:t>, “Material Culture and Archaeology—What’s the Difference?” in </a:t>
            </a:r>
            <a:r>
              <a:rPr lang="en-US" i="1" baseline="0" dirty="0" smtClean="0"/>
              <a:t>Historical Archaeology and the Importance of Material Things</a:t>
            </a:r>
            <a:r>
              <a:rPr lang="en-US" i="0" baseline="0" dirty="0" smtClean="0"/>
              <a:t>, ed. Leland Ferguson (Columbia, SC: The Society for Historical Archaeology, 1977), 10. As quoted in Carter and </a:t>
            </a:r>
            <a:r>
              <a:rPr lang="en-US" i="0" baseline="0" dirty="0" err="1" smtClean="0"/>
              <a:t>Cromley</a:t>
            </a:r>
            <a:r>
              <a:rPr lang="en-US" i="0" baseline="0" dirty="0" smtClean="0"/>
              <a:t>, xiii.</a:t>
            </a:r>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F8D8DB46-5702-CC49-8D55-84DD84BC77D2}"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He,</a:t>
            </a:r>
            <a:r>
              <a:rPr lang="en-US" baseline="0" dirty="0" smtClean="0"/>
              <a:t> like </a:t>
            </a:r>
            <a:r>
              <a:rPr lang="en-US" dirty="0" smtClean="0"/>
              <a:t>many others, has argued that people need things: shelter, tools, sacred spaces, pathways, beauty,</a:t>
            </a:r>
            <a:r>
              <a:rPr lang="en-US" baseline="0" dirty="0" smtClean="0"/>
              <a:t> and many others</a:t>
            </a:r>
            <a:r>
              <a:rPr lang="en-US" dirty="0" smtClean="0"/>
              <a:t>. We make these things systematically</a:t>
            </a:r>
            <a:r>
              <a:rPr lang="en-US" baseline="0" dirty="0" smtClean="0"/>
              <a:t> and intentionally based on our cultural experiences.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F8D8DB46-5702-CC49-8D55-84DD84BC77D2}"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Culture, of course, is a complicated idea. But as Carter and </a:t>
            </a:r>
            <a:r>
              <a:rPr lang="en-US" dirty="0" err="1" smtClean="0"/>
              <a:t>Cromley</a:t>
            </a:r>
            <a:r>
              <a:rPr lang="en-US" dirty="0" smtClean="0"/>
              <a:t> define it</a:t>
            </a:r>
            <a:r>
              <a:rPr lang="en-US" baseline="0" dirty="0" smtClean="0"/>
              <a:t>:</a:t>
            </a:r>
            <a:endParaRPr lang="en-US" dirty="0" smtClean="0"/>
          </a:p>
          <a:p>
            <a:endParaRPr lang="en-US" dirty="0" smtClean="0"/>
          </a:p>
          <a:p>
            <a:r>
              <a:rPr lang="en-US" dirty="0" smtClean="0"/>
              <a:t>“Culture is unseen and immaterial, consisting of the ideas, values, and beliefs of a particular social group or society; but it is everywhere within us, shaping our behavior, helping us choose the right things to say, providing results for social interaction, and giving us mental blueprints for making the things we need, from bread pans to buildings.”</a:t>
            </a:r>
          </a:p>
          <a:p>
            <a:endParaRPr lang="en-US" dirty="0" smtClean="0"/>
          </a:p>
          <a:p>
            <a:r>
              <a:rPr lang="en-US" dirty="0" smtClean="0"/>
              <a:t>So the everyday things that we see all around us are the results of those “mental blueprints.” They indicate and also help shape our cultural</a:t>
            </a:r>
            <a:r>
              <a:rPr lang="en-US" baseline="0" dirty="0" smtClean="0"/>
              <a:t> identities</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r>
              <a:rPr lang="en-US" dirty="0" smtClean="0"/>
              <a:t>Vernacular Architecture studies, then, is a subset of Material Culture that</a:t>
            </a:r>
            <a:r>
              <a:rPr lang="en-US" baseline="0" dirty="0" smtClean="0"/>
              <a:t> </a:t>
            </a:r>
            <a:r>
              <a:rPr lang="en-US" dirty="0" smtClean="0"/>
              <a:t>focuses on buildings and groups of buildings.</a:t>
            </a:r>
          </a:p>
          <a:p>
            <a:endParaRPr lang="en-US" dirty="0" smtClean="0"/>
          </a:p>
          <a:p>
            <a:endParaRPr lang="en-US" baseline="0"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8D8DB46-5702-CC49-8D55-84DD84BC77D2}"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could also say that Vernacular Architecture studies is a subset of Cultural Landscape studies. Scholars with this focus</a:t>
            </a:r>
            <a:r>
              <a:rPr lang="en-US" baseline="0" dirty="0" smtClean="0"/>
              <a:t> ask similar “object-driven” questions </a:t>
            </a:r>
            <a:r>
              <a:rPr lang="en-US" dirty="0" smtClean="0"/>
              <a:t>about human behavior both past and present</a:t>
            </a:r>
            <a:r>
              <a:rPr lang="en-US" baseline="0" dirty="0" smtClean="0"/>
              <a:t>, but their objects of study tend to be of a much larger scale.</a:t>
            </a:r>
          </a:p>
          <a:p>
            <a:endParaRPr lang="en-US" dirty="0" smtClean="0"/>
          </a:p>
          <a:p>
            <a:r>
              <a:rPr lang="en-US" dirty="0" smtClean="0"/>
              <a:t>Often vernacular buildings develop important interpretive meanings when considered in the wider contexts of their surroundings. This can include considering a building’s interior in relation to what goes on outside. It can mean thinking about how a building’s use or associations change over time as the neighborhood, city, or region change around it. It can also mean reading a landscape</a:t>
            </a:r>
            <a:r>
              <a:rPr lang="en-US" baseline="0" dirty="0" smtClean="0"/>
              <a:t> in terms of larger systems of production or extraction, as in this mining landscape outside of Butte, Montana. </a:t>
            </a: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Other fields that often derive their questions from the study of artifacts, buildings, and landscapes include art history, archaeology, anthropology, folklore studies, historic preservation, architectural history, history, geography, and others.</a:t>
            </a:r>
          </a:p>
          <a:p>
            <a:endParaRPr lang="en-US" dirty="0"/>
          </a:p>
        </p:txBody>
      </p:sp>
      <p:sp>
        <p:nvSpPr>
          <p:cNvPr id="4" name="Slide Number Placeholder 3"/>
          <p:cNvSpPr>
            <a:spLocks noGrp="1"/>
          </p:cNvSpPr>
          <p:nvPr>
            <p:ph type="sldNum" sz="quarter" idx="10"/>
          </p:nvPr>
        </p:nvSpPr>
        <p:spPr/>
        <p:txBody>
          <a:bodyPr/>
          <a:lstStyle/>
          <a:p>
            <a:fld id="{F8D8DB46-5702-CC49-8D55-84DD84BC77D2}"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How do we study Vernacular Architecture? And why?</a:t>
            </a:r>
          </a:p>
          <a:p>
            <a:endParaRPr lang="en-US" dirty="0" smtClean="0"/>
          </a:p>
          <a:p>
            <a:r>
              <a:rPr lang="en-US" dirty="0" smtClean="0"/>
              <a:t>We might all agree that a common house is a historic document of peoples’ lives and particular</a:t>
            </a:r>
            <a:r>
              <a:rPr lang="en-US" baseline="0" dirty="0" smtClean="0"/>
              <a:t> moments in time.</a:t>
            </a:r>
            <a:endParaRPr lang="en-US" dirty="0" smtClean="0"/>
          </a:p>
          <a:p>
            <a:r>
              <a:rPr lang="en-US" dirty="0" smtClean="0"/>
              <a:t>-- but we can’t </a:t>
            </a:r>
            <a:r>
              <a:rPr lang="en-US" i="1" dirty="0" smtClean="0"/>
              <a:t>read </a:t>
            </a:r>
            <a:r>
              <a:rPr lang="en-US" dirty="0" smtClean="0"/>
              <a:t>a house like a census record or a diary</a:t>
            </a:r>
          </a:p>
          <a:p>
            <a:r>
              <a:rPr lang="en-US" dirty="0" smtClean="0"/>
              <a:t>-- we need more training</a:t>
            </a:r>
          </a:p>
          <a:p>
            <a:r>
              <a:rPr lang="en-US" dirty="0" smtClean="0"/>
              <a:t>-- without more training we might only be able to say, “an important person lived here,” or “this</a:t>
            </a:r>
            <a:r>
              <a:rPr lang="en-US" baseline="0" dirty="0" smtClean="0"/>
              <a:t> house probably</a:t>
            </a:r>
            <a:r>
              <a:rPr lang="en-US" dirty="0" smtClean="0"/>
              <a:t> has memories for some people.”</a:t>
            </a:r>
          </a:p>
          <a:p>
            <a:endParaRPr lang="en-US" dirty="0" smtClean="0"/>
          </a:p>
          <a:p>
            <a:r>
              <a:rPr lang="en-US" dirty="0" smtClean="0"/>
              <a:t>With more training, we can learn to say</a:t>
            </a:r>
            <a:r>
              <a:rPr lang="en-US" baseline="0" dirty="0" smtClean="0"/>
              <a:t> to more.</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8D8DB46-5702-CC49-8D55-84DD84BC77D2}"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we go in to the field to investigate buildings and landscapes. We don’t just look at them but we also:</a:t>
            </a:r>
          </a:p>
          <a:p>
            <a:r>
              <a:rPr lang="en-US" dirty="0" smtClean="0"/>
              <a:t>-- document them – exteriors as well as interiors and floor plans</a:t>
            </a:r>
          </a:p>
          <a:p>
            <a:r>
              <a:rPr lang="en-US" dirty="0" smtClean="0"/>
              <a:t>-- photograph</a:t>
            </a:r>
            <a:r>
              <a:rPr lang="en-US" baseline="0" dirty="0" smtClean="0"/>
              <a:t> what we can, but also…</a:t>
            </a:r>
            <a:endParaRPr lang="en-US" dirty="0" smtClean="0"/>
          </a:p>
          <a:p>
            <a:r>
              <a:rPr lang="en-US" dirty="0" smtClean="0"/>
              <a:t>-- measure them, and make field note drawings</a:t>
            </a:r>
          </a:p>
          <a:p>
            <a:r>
              <a:rPr lang="en-US" dirty="0" smtClean="0"/>
              <a:t>-- redraw them, in ink or with Computer</a:t>
            </a:r>
            <a:r>
              <a:rPr lang="en-US" baseline="0" dirty="0" smtClean="0"/>
              <a:t> Aided Drafting software</a:t>
            </a:r>
          </a:p>
          <a:p>
            <a:endParaRPr lang="en-US" baseline="0" dirty="0" smtClean="0"/>
          </a:p>
          <a:p>
            <a:r>
              <a:rPr lang="en-US" dirty="0" smtClean="0"/>
              <a:t>Then we also find other types</a:t>
            </a:r>
            <a:r>
              <a:rPr lang="en-US" baseline="0" dirty="0" smtClean="0"/>
              <a:t> of evidence related to the building or landscape we are studying.</a:t>
            </a:r>
            <a:endParaRPr lang="en-US" dirty="0" smtClean="0"/>
          </a:p>
          <a:p>
            <a:r>
              <a:rPr lang="en-US" dirty="0" smtClean="0"/>
              <a:t>-- This</a:t>
            </a:r>
            <a:r>
              <a:rPr lang="en-US" baseline="0" dirty="0" smtClean="0"/>
              <a:t> can include recording oral histories, as is being done in this photograph…</a:t>
            </a:r>
            <a:endParaRPr lang="en-US" dirty="0" smtClean="0"/>
          </a:p>
          <a:p>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8D8DB46-5702-CC49-8D55-84DD84BC77D2}"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 also look for documentary evidence that</a:t>
            </a:r>
            <a:r>
              <a:rPr lang="en-US" baseline="0" dirty="0" smtClean="0"/>
              <a:t> can help pinpoint names of people who owned or were otherwise associated with the property, and the relationships between buildings and their landscapes.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This often includes items related to property ownership and residency like: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deed records and property sales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federal and state census records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local directories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newspaper advertisements and announcements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8D8DB46-5702-CC49-8D55-84DD84BC77D2}"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Also important are maps and historic photographs.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Both can provide significant clues about how a building or landscape looked at certain points in time, and also situate amidst everything else around them.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8D8DB46-5702-CC49-8D55-84DD84BC77D2}"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With multiple</a:t>
            </a:r>
            <a:r>
              <a:rPr lang="en-US" baseline="0" dirty="0" smtClean="0"/>
              <a:t> types of evidence gathered, we then analyze it, generate questions, and begin to answer them. We can begin to put together chronologies, and figure out how individual buildings or building types changed over time, as is shown here. These questions about time and form begin to uncover patterns that bring up more questions about context and function. What can these architectural alterations tell us about changing cultural attitudes or circumstances? How did these changes alter the lives of the people who used these buildings? Did similar changes happen elsewhere at the same time or does this community stand out? And why?</a:t>
            </a:r>
          </a:p>
          <a:p>
            <a:endParaRPr lang="en-US" baseline="0" dirty="0" smtClean="0"/>
          </a:p>
          <a:p>
            <a:r>
              <a:rPr lang="en-US" baseline="0" dirty="0" smtClean="0"/>
              <a:t>These questions help to uncover underlying tensions and complex meanings in a community, even </a:t>
            </a:r>
            <a:r>
              <a:rPr lang="en-US" dirty="0" smtClean="0"/>
              <a:t>from what can seem like a simple individual building or landscape.</a:t>
            </a:r>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8D8DB46-5702-CC49-8D55-84DD84BC77D2}"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a:t>
            </a:r>
            <a:r>
              <a:rPr lang="en-US" baseline="0" dirty="0" smtClean="0"/>
              <a:t> the end, why is all this effort worth it? If we want to know more about human culture, then why not just use more traditional documents?</a:t>
            </a:r>
            <a:endParaRPr lang="en-US" dirty="0" smtClean="0"/>
          </a:p>
          <a:p>
            <a:endParaRPr lang="en-US" dirty="0" smtClean="0"/>
          </a:p>
          <a:p>
            <a:r>
              <a:rPr lang="en-US" dirty="0" smtClean="0"/>
              <a:t>Studying vernacular architecture is not a panacea for professional historians, by any means. But it does contribute to our understanding of human culture in many ways that are not always available in other kinds of historical evidence. </a:t>
            </a:r>
          </a:p>
          <a:p>
            <a:endParaRPr lang="en-US" dirty="0" smtClean="0"/>
          </a:p>
          <a:p>
            <a:r>
              <a:rPr lang="en-US" dirty="0" smtClean="0"/>
              <a:t>Here are four of these major contributions:</a:t>
            </a:r>
          </a:p>
          <a:p>
            <a:endParaRPr lang="en-US" dirty="0" smtClean="0"/>
          </a:p>
          <a:p>
            <a:pPr marL="228600" indent="-228600">
              <a:buAutoNum type="arabicParenR"/>
            </a:pPr>
            <a:r>
              <a:rPr lang="en-US" dirty="0" smtClean="0"/>
              <a:t>Vernacular</a:t>
            </a:r>
            <a:r>
              <a:rPr lang="en-US" baseline="0" dirty="0" smtClean="0"/>
              <a:t> Architecture can bring us close to </a:t>
            </a:r>
            <a:r>
              <a:rPr lang="en-US" dirty="0" smtClean="0"/>
              <a:t>an ethnographic reading of people from the past. Historians can’t be ethnographers of their subjects since people from the past are generally dead. But having immediate contact with the buildings and spaces they built gives us a window into their worlds. Also, the actions recorded in their buildings do not have the same biases as diaries, personal letters, and published histories.</a:t>
            </a:r>
            <a:r>
              <a:rPr lang="en-US" baseline="0" dirty="0" smtClean="0"/>
              <a:t> People often ”say” things in their buildings and landscapes that they would never have written down explicitly. </a:t>
            </a:r>
            <a:endParaRPr lang="en-US" dirty="0" smtClean="0"/>
          </a:p>
          <a:p>
            <a:pPr marL="228600" indent="-228600">
              <a:buAutoNum type="arabicParenR"/>
            </a:pPr>
            <a:endParaRPr lang="en-US" dirty="0" smtClean="0"/>
          </a:p>
        </p:txBody>
      </p:sp>
      <p:sp>
        <p:nvSpPr>
          <p:cNvPr id="4" name="Slide Number Placeholder 3"/>
          <p:cNvSpPr>
            <a:spLocks noGrp="1"/>
          </p:cNvSpPr>
          <p:nvPr>
            <p:ph type="sldNum" sz="quarter" idx="10"/>
          </p:nvPr>
        </p:nvSpPr>
        <p:spPr/>
        <p:txBody>
          <a:bodyPr/>
          <a:lstStyle/>
          <a:p>
            <a:fld id="{F8D8DB46-5702-CC49-8D55-84DD84BC77D2}"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concise</a:t>
            </a:r>
            <a:r>
              <a:rPr lang="en-US" baseline="0" dirty="0" smtClean="0"/>
              <a:t> definition comes from Tom Carter and Elizabeth </a:t>
            </a:r>
            <a:r>
              <a:rPr lang="en-US" baseline="0" dirty="0" err="1" smtClean="0"/>
              <a:t>Cromley</a:t>
            </a:r>
            <a:r>
              <a:rPr lang="en-US" baseline="0" dirty="0" smtClean="0"/>
              <a:t> (2005):</a:t>
            </a:r>
            <a:endParaRPr lang="en-US" dirty="0" smtClean="0"/>
          </a:p>
          <a:p>
            <a:r>
              <a:rPr lang="en-US" dirty="0" smtClean="0"/>
              <a:t>“Vernacular</a:t>
            </a:r>
            <a:r>
              <a:rPr lang="en-US" baseline="0" dirty="0" smtClean="0"/>
              <a:t> A</a:t>
            </a:r>
            <a:r>
              <a:rPr lang="en-US" dirty="0" smtClean="0"/>
              <a:t>rchitecture is</a:t>
            </a:r>
            <a:r>
              <a:rPr lang="en-US" baseline="0" dirty="0" smtClean="0"/>
              <a:t> the study of those human actions and behaviors that are manifest in commonplace architecture.” *</a:t>
            </a:r>
            <a:endParaRPr lang="en-US" dirty="0" smtClean="0"/>
          </a:p>
          <a:p>
            <a:endParaRPr lang="en-US" dirty="0" smtClean="0"/>
          </a:p>
          <a:p>
            <a:r>
              <a:rPr lang="en-US" dirty="0" smtClean="0"/>
              <a:t>Let’s expand that sentence</a:t>
            </a:r>
            <a:r>
              <a:rPr lang="en-US" baseline="0" dirty="0" smtClean="0"/>
              <a:t> a little.</a:t>
            </a:r>
            <a:endParaRPr lang="en-US" dirty="0" smtClean="0"/>
          </a:p>
          <a:p>
            <a:r>
              <a:rPr lang="en-US" dirty="0" smtClean="0"/>
              <a:t>“Actions?” – What do the authors mean? </a:t>
            </a:r>
          </a:p>
          <a:p>
            <a:r>
              <a:rPr lang="en-US" dirty="0" smtClean="0"/>
              <a:t>Actions </a:t>
            </a:r>
            <a:r>
              <a:rPr lang="en-US" baseline="0" dirty="0" smtClean="0"/>
              <a:t>can include many things that we do to shape our surroundings, including the actual construction of a building, alterations to a building over time, the way multiple buildings are arranged with relation to one another, the alterations made to the landscape to accommodate human building or activities. The actions, in other words, include a lot more than construction.</a:t>
            </a:r>
            <a:endParaRPr lang="en-US" dirty="0" smtClean="0"/>
          </a:p>
          <a:p>
            <a:endParaRPr lang="en-US" dirty="0" smtClean="0"/>
          </a:p>
          <a:p>
            <a:endParaRPr lang="en-US" baseline="0" dirty="0" smtClean="0"/>
          </a:p>
          <a:p>
            <a:r>
              <a:rPr lang="en-US" baseline="0" dirty="0" smtClean="0"/>
              <a:t>* </a:t>
            </a:r>
            <a:r>
              <a:rPr lang="en-US" dirty="0" smtClean="0"/>
              <a:t>Thomas Carter and Elizabeth Collins </a:t>
            </a:r>
            <a:r>
              <a:rPr lang="en-US" dirty="0" err="1" smtClean="0"/>
              <a:t>Cromley</a:t>
            </a:r>
            <a:r>
              <a:rPr lang="en-US" dirty="0" smtClean="0"/>
              <a:t>, </a:t>
            </a:r>
            <a:r>
              <a:rPr lang="en-US" i="1" dirty="0" smtClean="0"/>
              <a:t>Invitation to Vernacular Architecture: A Guide to the Study of Ordinary Buildings and Landscapes</a:t>
            </a:r>
            <a:r>
              <a:rPr lang="en-US" i="0" dirty="0" smtClean="0"/>
              <a:t>.</a:t>
            </a:r>
            <a:r>
              <a:rPr lang="en-US" i="0" baseline="0" dirty="0" smtClean="0"/>
              <a:t> Vernacular Architecture Series, Diane Shaw, ed. (Knoxville: University of Tennessee Press, 2005), xiv.</a:t>
            </a:r>
            <a:endParaRPr lang="en-US" dirty="0"/>
          </a:p>
        </p:txBody>
      </p:sp>
      <p:sp>
        <p:nvSpPr>
          <p:cNvPr id="4" name="Slide Number Placeholder 3"/>
          <p:cNvSpPr>
            <a:spLocks noGrp="1"/>
          </p:cNvSpPr>
          <p:nvPr>
            <p:ph type="sldNum" sz="quarter" idx="10"/>
          </p:nvPr>
        </p:nvSpPr>
        <p:spPr/>
        <p:txBody>
          <a:bodyPr/>
          <a:lstStyle/>
          <a:p>
            <a:fld id="{F8D8DB46-5702-CC49-8D55-84DD84BC77D2}"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 We can learn about people who left no other kinds of records: for instance,</a:t>
            </a:r>
            <a:r>
              <a:rPr lang="en-US" baseline="0" dirty="0" smtClean="0"/>
              <a:t> </a:t>
            </a:r>
            <a:r>
              <a:rPr lang="en-US" dirty="0" smtClean="0"/>
              <a:t>the illiterate, and those who rarely show up in “official” histories like women, the enslaved, servants, children, minorities, the nomadic, and many others.</a:t>
            </a:r>
          </a:p>
          <a:p>
            <a:endParaRPr lang="en-US" dirty="0" smtClean="0"/>
          </a:p>
        </p:txBody>
      </p:sp>
      <p:sp>
        <p:nvSpPr>
          <p:cNvPr id="4" name="Slide Number Placeholder 3"/>
          <p:cNvSpPr>
            <a:spLocks noGrp="1"/>
          </p:cNvSpPr>
          <p:nvPr>
            <p:ph type="sldNum" sz="quarter" idx="10"/>
          </p:nvPr>
        </p:nvSpPr>
        <p:spPr/>
        <p:txBody>
          <a:bodyPr/>
          <a:lstStyle/>
          <a:p>
            <a:fld id="{F8D8DB46-5702-CC49-8D55-84DD84BC77D2}"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3) We can uncover behaviors that were not recorded in other kinds of records,</a:t>
            </a:r>
            <a:r>
              <a:rPr lang="en-US" baseline="0" dirty="0" smtClean="0"/>
              <a:t> </a:t>
            </a:r>
            <a:r>
              <a:rPr lang="en-US" dirty="0" smtClean="0"/>
              <a:t>either because they were too mundane or they were forbidden</a:t>
            </a:r>
            <a:r>
              <a:rPr lang="en-US" baseline="0" dirty="0" smtClean="0"/>
              <a:t> or taboo. Diaries rarely record daily routines like cooking, cleaning, or walking to work, which all seemed to obvious to write down. But these types of actions are often lost to historians except in the physical spaces and structures where they occurred. </a:t>
            </a:r>
          </a:p>
          <a:p>
            <a:endParaRPr lang="en-US" baseline="0" dirty="0" smtClean="0"/>
          </a:p>
          <a:p>
            <a:r>
              <a:rPr lang="en-US" baseline="0" dirty="0" smtClean="0"/>
              <a:t>Also, most everyone had skeletons in the closet that they tried to erase from official records. Sometimes, those controversies, tragedies, mistakes, or injustices can be detected in the architectural evidence. Or more general taboos, like class differences, were rarely discussed outright but are often very obvious in the landscape.</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F8D8DB46-5702-CC49-8D55-84DD84BC77D2}"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Lastly,</a:t>
            </a:r>
          </a:p>
          <a:p>
            <a:r>
              <a:rPr lang="en-US" dirty="0" smtClean="0"/>
              <a:t>4) we get a fuller understanding of how people bring artfulness into their lives. Reading about what people think of as beautiful is not the same as looking at it. </a:t>
            </a:r>
          </a:p>
          <a:p>
            <a:endParaRPr lang="en-US" dirty="0" smtClean="0"/>
          </a:p>
          <a:p>
            <a:r>
              <a:rPr lang="en-US" dirty="0" smtClean="0"/>
              <a:t>The inspiration that architect Gilbert Underwood found in the</a:t>
            </a:r>
            <a:r>
              <a:rPr lang="en-US" baseline="0" dirty="0" smtClean="0"/>
              <a:t> grand mountains of Yosemite Valley in 1927, for instance, can be captured in this photograph more immediately than in other types of sources. Likewise, the care that was put into the log building that we saw earlier expressed a care for craftsmanship and knowledge of materials that probably was rarely written down.</a:t>
            </a:r>
          </a:p>
          <a:p>
            <a:endParaRPr lang="en-US" baseline="0" dirty="0" smtClean="0"/>
          </a:p>
          <a:p>
            <a:r>
              <a:rPr lang="en-US" baseline="0" dirty="0" smtClean="0"/>
              <a:t>We have to remember, however, that the architectural record is also skewed to some degree. As in the written record, the landscapes of the wealthy and powerful tend to survive more often than the landscapes of the disenfranchised. Likewise, metals and brick last longer than wood and adobe.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8D8DB46-5702-CC49-8D55-84DD84BC77D2}"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a:t>
            </a:r>
            <a:r>
              <a:rPr lang="en-US" baseline="0" dirty="0" smtClean="0"/>
              <a:t> the end, however, vernacular architecture can help us understand why we as humans have done what we have done, and who we are today. </a:t>
            </a:r>
            <a:endParaRPr lang="en-US" dirty="0" smtClean="0"/>
          </a:p>
        </p:txBody>
      </p:sp>
      <p:sp>
        <p:nvSpPr>
          <p:cNvPr id="4" name="Slide Number Placeholder 3"/>
          <p:cNvSpPr>
            <a:spLocks noGrp="1"/>
          </p:cNvSpPr>
          <p:nvPr>
            <p:ph type="sldNum" sz="quarter" idx="10"/>
          </p:nvPr>
        </p:nvSpPr>
        <p:spPr/>
        <p:txBody>
          <a:bodyPr/>
          <a:lstStyle/>
          <a:p>
            <a:fld id="{F8D8DB46-5702-CC49-8D55-84DD84BC77D2}" type="slidenum">
              <a:rPr lang="en-US" smtClean="0"/>
              <a:pPr/>
              <a:t>23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“Behaviors?”</a:t>
            </a:r>
          </a:p>
          <a:p>
            <a:r>
              <a:rPr lang="en-US" dirty="0" smtClean="0"/>
              <a:t>This word reminds us that vernacular architecture is not just the study of the creation of these buildings and landscapes, but also how</a:t>
            </a:r>
            <a:r>
              <a:rPr lang="en-US" baseline="0" dirty="0" smtClean="0"/>
              <a:t> we live within these buildings and landscapes over time. The spaces we use everyday influence how we act, how we interact with others, and how we continue to alter our landscapes.</a:t>
            </a:r>
            <a:endParaRPr lang="en-US" dirty="0" smtClean="0"/>
          </a:p>
          <a:p>
            <a:endParaRPr lang="en-US" dirty="0" smtClean="0"/>
          </a:p>
          <a:p>
            <a:r>
              <a:rPr lang="en-US" dirty="0" smtClean="0"/>
              <a:t>“Commonplace?”</a:t>
            </a:r>
          </a:p>
          <a:p>
            <a:r>
              <a:rPr lang="en-US" dirty="0" smtClean="0"/>
              <a:t>Commonplace is a perfect word to</a:t>
            </a:r>
            <a:r>
              <a:rPr lang="en-US" baseline="0" dirty="0" smtClean="0"/>
              <a:t> describe Vernacular Architecture studies. “Common” suggests familiar and also shared, which conjures up the human relationships and interactions that are the ultimate interest of humanities scholars. And “place” reminds us that while a lot of vernacular architecture takes cues from widespread popular fashions, it also is always tied to a particular place. Buildings and landscapes sit on the earth’s surface at particular coordinates. And the particular situation of that place – ecological, social, cultural, and geographical – also influences vernacular architecture. </a:t>
            </a:r>
          </a:p>
          <a:p>
            <a:endParaRPr lang="en-US" baseline="0" dirty="0" smtClean="0"/>
          </a:p>
        </p:txBody>
      </p:sp>
      <p:sp>
        <p:nvSpPr>
          <p:cNvPr id="4" name="Slide Number Placeholder 3"/>
          <p:cNvSpPr>
            <a:spLocks noGrp="1"/>
          </p:cNvSpPr>
          <p:nvPr>
            <p:ph type="sldNum" sz="quarter" idx="10"/>
          </p:nvPr>
        </p:nvSpPr>
        <p:spPr/>
        <p:txBody>
          <a:bodyPr/>
          <a:lstStyle/>
          <a:p>
            <a:fld id="{F8D8DB46-5702-CC49-8D55-84DD84BC77D2}"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a:t>
            </a:r>
            <a:r>
              <a:rPr lang="en-US" baseline="0" dirty="0" smtClean="0"/>
              <a:t> what does this definition of Vernacular Architecture actually look like? It is extremely varied.</a:t>
            </a:r>
          </a:p>
          <a:p>
            <a:endParaRPr lang="en-US" baseline="0" dirty="0" smtClean="0"/>
          </a:p>
          <a:p>
            <a:r>
              <a:rPr lang="en-US" baseline="0" dirty="0" smtClean="0"/>
              <a:t>On a basic level, vernacular architecture can be individual buildings, like this early eighteenth-century brick house in Virginia…</a:t>
            </a:r>
            <a:endParaRPr lang="en-US" dirty="0" smtClean="0"/>
          </a:p>
        </p:txBody>
      </p:sp>
      <p:sp>
        <p:nvSpPr>
          <p:cNvPr id="4" name="Slide Number Placeholder 3"/>
          <p:cNvSpPr>
            <a:spLocks noGrp="1"/>
          </p:cNvSpPr>
          <p:nvPr>
            <p:ph type="sldNum" sz="quarter" idx="10"/>
          </p:nvPr>
        </p:nvSpPr>
        <p:spPr/>
        <p:txBody>
          <a:bodyPr/>
          <a:lstStyle/>
          <a:p>
            <a:fld id="{F8D8DB46-5702-CC49-8D55-84DD84BC77D2}"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…assemblages of buildings, like this main street commercial district…</a:t>
            </a:r>
          </a:p>
          <a:p>
            <a:endParaRPr lang="en-US" dirty="0"/>
          </a:p>
        </p:txBody>
      </p:sp>
      <p:sp>
        <p:nvSpPr>
          <p:cNvPr id="4" name="Slide Number Placeholder 3"/>
          <p:cNvSpPr>
            <a:spLocks noGrp="1"/>
          </p:cNvSpPr>
          <p:nvPr>
            <p:ph type="sldNum" sz="quarter" idx="10"/>
          </p:nvPr>
        </p:nvSpPr>
        <p:spPr/>
        <p:txBody>
          <a:bodyPr/>
          <a:lstStyle/>
          <a:p>
            <a:fld id="{F8D8DB46-5702-CC49-8D55-84DD84BC77D2}"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…or entire landscapes, like this fishing community off the coast of northeastern</a:t>
            </a:r>
            <a:r>
              <a:rPr lang="en-US" baseline="0" dirty="0" smtClean="0"/>
              <a:t> Canada.</a:t>
            </a:r>
          </a:p>
          <a:p>
            <a:endParaRPr lang="en-US" baseline="0"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F8D8DB46-5702-CC49-8D55-84DD84BC77D2}"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those individual buildings, assemblages, and</a:t>
            </a:r>
            <a:r>
              <a:rPr lang="en-US" baseline="0" dirty="0" smtClean="0"/>
              <a:t> landscapes can themselves differ dramatically.</a:t>
            </a:r>
          </a:p>
          <a:p>
            <a:endParaRPr lang="en-US" baseline="0" dirty="0" smtClean="0"/>
          </a:p>
          <a:p>
            <a:r>
              <a:rPr lang="en-US" baseline="0" dirty="0" smtClean="0"/>
              <a:t>Vernacular Architecture can be in any kind of place: rural, urban, or suburban…</a:t>
            </a:r>
            <a:endParaRPr lang="en-US" dirty="0"/>
          </a:p>
        </p:txBody>
      </p:sp>
      <p:sp>
        <p:nvSpPr>
          <p:cNvPr id="4" name="Slide Number Placeholder 3"/>
          <p:cNvSpPr>
            <a:spLocks noGrp="1"/>
          </p:cNvSpPr>
          <p:nvPr>
            <p:ph type="sldNum" sz="quarter" idx="10"/>
          </p:nvPr>
        </p:nvSpPr>
        <p:spPr/>
        <p:txBody>
          <a:bodyPr/>
          <a:lstStyle/>
          <a:p>
            <a:fld id="{F8D8DB46-5702-CC49-8D55-84DD84BC77D2}"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…Vernacular Architecture can made for any kind of use: agricultural, commercial, domestic, and industrial…</a:t>
            </a:r>
            <a:endParaRPr lang="en-US" dirty="0" smtClean="0"/>
          </a:p>
          <a:p>
            <a:endParaRPr lang="en-US" dirty="0"/>
          </a:p>
        </p:txBody>
      </p:sp>
      <p:sp>
        <p:nvSpPr>
          <p:cNvPr id="4" name="Slide Number Placeholder 3"/>
          <p:cNvSpPr>
            <a:spLocks noGrp="1"/>
          </p:cNvSpPr>
          <p:nvPr>
            <p:ph type="sldNum" sz="quarter" idx="10"/>
          </p:nvPr>
        </p:nvSpPr>
        <p:spPr/>
        <p:txBody>
          <a:bodyPr/>
          <a:lstStyle/>
          <a:p>
            <a:fld id="{F8D8DB46-5702-CC49-8D55-84DD84BC77D2}"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…Vernacular Architecture can be very old, or quite new…</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and also reused and </a:t>
            </a:r>
            <a:r>
              <a:rPr lang="en-US" baseline="0" dirty="0" err="1" smtClean="0"/>
              <a:t>reimagined</a:t>
            </a:r>
            <a:r>
              <a:rPr lang="en-US" baseline="0" dirty="0" smtClean="0"/>
              <a:t> over time, such as this metal shipping container repurposed as a road-side jerk restaurant in northern Jamaica.</a:t>
            </a: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Any of these examples can serve as</a:t>
            </a:r>
            <a:r>
              <a:rPr lang="en-US" baseline="0" dirty="0" smtClean="0"/>
              <a:t> primary evidence for Vernacular Architecture research. Our observations and analysis come from first-hand detailed and thoughtful focus on the buildings and landscapes themselves. In this way, Vernacular Architecture studies are “object-driven.” Our primary questions derive from the physical evidence or the “object” itself.</a:t>
            </a:r>
          </a:p>
          <a:p>
            <a:endParaRPr lang="en-US" dirty="0"/>
          </a:p>
        </p:txBody>
      </p:sp>
      <p:sp>
        <p:nvSpPr>
          <p:cNvPr id="4" name="Slide Number Placeholder 3"/>
          <p:cNvSpPr>
            <a:spLocks noGrp="1"/>
          </p:cNvSpPr>
          <p:nvPr>
            <p:ph type="sldNum" sz="quarter" idx="10"/>
          </p:nvPr>
        </p:nvSpPr>
        <p:spPr/>
        <p:txBody>
          <a:bodyPr/>
          <a:lstStyle/>
          <a:p>
            <a:fld id="{F8D8DB46-5702-CC49-8D55-84DD84BC77D2}"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B691778-0F42-EE4E-9092-7AC1F80DBD8A}" type="datetimeFigureOut">
              <a:rPr lang="en-US" smtClean="0"/>
              <a:pPr/>
              <a:t>4/1/14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5D22BE-6843-E14E-ABD4-C0CA68CBD4A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691778-0F42-EE4E-9092-7AC1F80DBD8A}" type="datetimeFigureOut">
              <a:rPr lang="en-US" smtClean="0"/>
              <a:pPr/>
              <a:t>4/1/14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5D22BE-6843-E14E-ABD4-C0CA68CBD4A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691778-0F42-EE4E-9092-7AC1F80DBD8A}" type="datetimeFigureOut">
              <a:rPr lang="en-US" smtClean="0"/>
              <a:pPr/>
              <a:t>4/1/14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5D22BE-6843-E14E-ABD4-C0CA68CBD4A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691778-0F42-EE4E-9092-7AC1F80DBD8A}" type="datetimeFigureOut">
              <a:rPr lang="en-US" smtClean="0"/>
              <a:pPr/>
              <a:t>4/1/14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5D22BE-6843-E14E-ABD4-C0CA68CBD4A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691778-0F42-EE4E-9092-7AC1F80DBD8A}" type="datetimeFigureOut">
              <a:rPr lang="en-US" smtClean="0"/>
              <a:pPr/>
              <a:t>4/1/14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5D22BE-6843-E14E-ABD4-C0CA68CBD4A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B691778-0F42-EE4E-9092-7AC1F80DBD8A}" type="datetimeFigureOut">
              <a:rPr lang="en-US" smtClean="0"/>
              <a:pPr/>
              <a:t>4/1/14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5D22BE-6843-E14E-ABD4-C0CA68CBD4A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B691778-0F42-EE4E-9092-7AC1F80DBD8A}" type="datetimeFigureOut">
              <a:rPr lang="en-US" smtClean="0"/>
              <a:pPr/>
              <a:t>4/1/14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5D22BE-6843-E14E-ABD4-C0CA68CBD4A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B691778-0F42-EE4E-9092-7AC1F80DBD8A}" type="datetimeFigureOut">
              <a:rPr lang="en-US" smtClean="0"/>
              <a:pPr/>
              <a:t>4/1/14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5D22BE-6843-E14E-ABD4-C0CA68CBD4A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691778-0F42-EE4E-9092-7AC1F80DBD8A}" type="datetimeFigureOut">
              <a:rPr lang="en-US" smtClean="0"/>
              <a:pPr/>
              <a:t>4/1/14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5D22BE-6843-E14E-ABD4-C0CA68CBD4A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691778-0F42-EE4E-9092-7AC1F80DBD8A}" type="datetimeFigureOut">
              <a:rPr lang="en-US" smtClean="0"/>
              <a:pPr/>
              <a:t>4/1/14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5D22BE-6843-E14E-ABD4-C0CA68CBD4A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691778-0F42-EE4E-9092-7AC1F80DBD8A}" type="datetimeFigureOut">
              <a:rPr lang="en-US" smtClean="0"/>
              <a:pPr/>
              <a:t>4/1/14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5D22BE-6843-E14E-ABD4-C0CA68CBD4A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5C495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691778-0F42-EE4E-9092-7AC1F80DBD8A}" type="datetimeFigureOut">
              <a:rPr lang="en-US" smtClean="0"/>
              <a:pPr/>
              <a:t>4/1/14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5D22BE-6843-E14E-ABD4-C0CA68CBD4A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gif"/><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gif"/><Relationship Id="rId4" Type="http://schemas.openxmlformats.org/officeDocument/2006/relationships/image" Target="../media/image18.jpe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gif"/><Relationship Id="rId4" Type="http://schemas.openxmlformats.org/officeDocument/2006/relationships/image" Target="../media/image19.jpe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gif"/><Relationship Id="rId4" Type="http://schemas.openxmlformats.org/officeDocument/2006/relationships/image" Target="../media/image20.jpe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gif"/><Relationship Id="rId4"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gif"/><Relationship Id="rId4" Type="http://schemas.openxmlformats.org/officeDocument/2006/relationships/image" Target="../media/image22.jpe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gif"/><Relationship Id="rId4" Type="http://schemas.openxmlformats.org/officeDocument/2006/relationships/image" Target="../media/image23.jpeg"/><Relationship Id="rId5" Type="http://schemas.openxmlformats.org/officeDocument/2006/relationships/image" Target="../media/image24.jpe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gif"/><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gif"/><Relationship Id="rId4" Type="http://schemas.openxmlformats.org/officeDocument/2006/relationships/image" Target="../media/image26.jpeg"/><Relationship Id="rId5" Type="http://schemas.openxmlformats.org/officeDocument/2006/relationships/image" Target="../media/image27.jpe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gif"/><Relationship Id="rId4" Type="http://schemas.openxmlformats.org/officeDocument/2006/relationships/image" Target="../media/image28.tiff"/><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gif"/><Relationship Id="rId4" Type="http://schemas.openxmlformats.org/officeDocument/2006/relationships/image" Target="../media/image29.jpe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gif"/><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gif"/><Relationship Id="rId4" Type="http://schemas.openxmlformats.org/officeDocument/2006/relationships/image" Target="../media/image30.jpe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gif"/><Relationship Id="rId4" Type="http://schemas.openxmlformats.org/officeDocument/2006/relationships/image" Target="../media/image31.jpe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2.gif"/><Relationship Id="rId4" Type="http://schemas.openxmlformats.org/officeDocument/2006/relationships/image" Target="../media/image32.jpe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gif"/><Relationship Id="rId4" Type="http://schemas.openxmlformats.org/officeDocument/2006/relationships/image" Target="../media/image33.jpe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4" Type="http://schemas.openxmlformats.org/officeDocument/2006/relationships/image" Target="../media/image4.jpe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2.gif"/><Relationship Id="rId4" Type="http://schemas.openxmlformats.org/officeDocument/2006/relationships/image" Target="../media/image5.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2.gif"/><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gif"/><Relationship Id="rId4" Type="http://schemas.openxmlformats.org/officeDocument/2006/relationships/image" Target="../media/image7.jpe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2.gif"/><Relationship Id="rId5" Type="http://schemas.openxmlformats.org/officeDocument/2006/relationships/image" Target="../media/image9.jpeg"/><Relationship Id="rId6" Type="http://schemas.openxmlformats.org/officeDocument/2006/relationships/image" Target="../media/image10.jpe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gif"/><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image" Target="../media/image13.jpeg"/><Relationship Id="rId7" Type="http://schemas.openxmlformats.org/officeDocument/2006/relationships/image" Target="../media/image14.jpe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gif"/><Relationship Id="rId4" Type="http://schemas.openxmlformats.org/officeDocument/2006/relationships/image" Target="../media/image15.jpeg"/><Relationship Id="rId5" Type="http://schemas.openxmlformats.org/officeDocument/2006/relationships/image" Target="../media/image16.jpeg"/><Relationship Id="rId6" Type="http://schemas.openxmlformats.org/officeDocument/2006/relationships/image" Target="../media/image17.jpe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14" name="Picture 13" descr="2010JRO0511016.jpg"/>
          <p:cNvPicPr>
            <a:picLocks noChangeAspect="1"/>
          </p:cNvPicPr>
          <p:nvPr/>
        </p:nvPicPr>
        <p:blipFill>
          <a:blip r:embed="rId3"/>
          <a:stretch>
            <a:fillRect/>
          </a:stretch>
        </p:blipFill>
        <p:spPr>
          <a:xfrm>
            <a:off x="2" y="1219378"/>
            <a:ext cx="8305798" cy="4998860"/>
          </a:xfrm>
          <a:prstGeom prst="rect">
            <a:avLst/>
          </a:prstGeom>
        </p:spPr>
      </p:pic>
      <p:sp>
        <p:nvSpPr>
          <p:cNvPr id="11" name="Rectangle 10"/>
          <p:cNvSpPr/>
          <p:nvPr/>
        </p:nvSpPr>
        <p:spPr>
          <a:xfrm>
            <a:off x="8305799" y="0"/>
            <a:ext cx="838201" cy="6858000"/>
          </a:xfrm>
          <a:prstGeom prst="rect">
            <a:avLst/>
          </a:prstGeom>
          <a:solidFill>
            <a:srgbClr val="5C495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8305800" y="1219378"/>
            <a:ext cx="838201" cy="4902022"/>
          </a:xfrm>
          <a:prstGeom prst="rect">
            <a:avLst/>
          </a:prstGeom>
          <a:noFill/>
        </p:spPr>
        <p:txBody>
          <a:bodyPr wrap="square" rtlCol="0" anchor="b">
            <a:noAutofit/>
          </a:bodyPr>
          <a:lstStyle/>
          <a:p>
            <a:r>
              <a:rPr lang="en-US" sz="1100" dirty="0" err="1" smtClean="0">
                <a:solidFill>
                  <a:schemeClr val="tx1">
                    <a:lumMod val="85000"/>
                    <a:lumOff val="15000"/>
                  </a:schemeClr>
                </a:solidFill>
                <a:latin typeface="Helvetica"/>
                <a:cs typeface="Helvetica"/>
              </a:rPr>
              <a:t>Maison</a:t>
            </a:r>
            <a:r>
              <a:rPr lang="en-US" sz="1100" dirty="0" smtClean="0">
                <a:solidFill>
                  <a:schemeClr val="tx1">
                    <a:lumMod val="85000"/>
                    <a:lumOff val="15000"/>
                  </a:schemeClr>
                </a:solidFill>
                <a:latin typeface="Helvetica"/>
                <a:cs typeface="Helvetica"/>
              </a:rPr>
              <a:t> Morel, 1916, and Saline Morel, late 19thc., </a:t>
            </a:r>
          </a:p>
          <a:p>
            <a:r>
              <a:rPr lang="en-US" sz="1100" dirty="0" smtClean="0">
                <a:solidFill>
                  <a:schemeClr val="tx1">
                    <a:lumMod val="85000"/>
                    <a:lumOff val="15000"/>
                  </a:schemeClr>
                </a:solidFill>
                <a:latin typeface="Helvetica"/>
                <a:cs typeface="Helvetica"/>
              </a:rPr>
              <a:t>Ile-aux-</a:t>
            </a:r>
            <a:r>
              <a:rPr lang="en-US" sz="1100" dirty="0" err="1" smtClean="0">
                <a:solidFill>
                  <a:schemeClr val="tx1">
                    <a:lumMod val="85000"/>
                    <a:lumOff val="15000"/>
                  </a:schemeClr>
                </a:solidFill>
                <a:latin typeface="Helvetica"/>
                <a:cs typeface="Helvetica"/>
              </a:rPr>
              <a:t>Marins</a:t>
            </a:r>
            <a:r>
              <a:rPr lang="en-US" sz="1100" dirty="0" smtClean="0">
                <a:solidFill>
                  <a:schemeClr val="tx1">
                    <a:lumMod val="85000"/>
                    <a:lumOff val="15000"/>
                  </a:schemeClr>
                </a:solidFill>
                <a:latin typeface="Helvetica"/>
                <a:cs typeface="Helvetica"/>
              </a:rPr>
              <a:t>, St. Pierre et </a:t>
            </a:r>
            <a:r>
              <a:rPr lang="en-US" sz="1100" dirty="0" err="1" smtClean="0">
                <a:solidFill>
                  <a:schemeClr val="tx1">
                    <a:lumMod val="85000"/>
                    <a:lumOff val="15000"/>
                  </a:schemeClr>
                </a:solidFill>
                <a:latin typeface="Helvetica"/>
                <a:cs typeface="Helvetica"/>
              </a:rPr>
              <a:t>Michelon</a:t>
            </a:r>
            <a:r>
              <a:rPr lang="en-US" sz="1100" dirty="0" smtClean="0">
                <a:solidFill>
                  <a:schemeClr val="tx1">
                    <a:lumMod val="85000"/>
                    <a:lumOff val="15000"/>
                  </a:schemeClr>
                </a:solidFill>
                <a:latin typeface="Helvetica"/>
                <a:cs typeface="Helvetica"/>
              </a:rPr>
              <a:t>, </a:t>
            </a:r>
            <a:r>
              <a:rPr lang="en-US" sz="1100" spc="600" dirty="0" smtClean="0">
                <a:solidFill>
                  <a:schemeClr val="tx1">
                    <a:lumMod val="85000"/>
                    <a:lumOff val="15000"/>
                  </a:schemeClr>
                </a:solidFill>
                <a:latin typeface="Helvetica"/>
                <a:cs typeface="Helvetica"/>
              </a:rPr>
              <a:t>France (Off the coast of north-eastern Canada). </a:t>
            </a:r>
            <a:r>
              <a:rPr lang="en-US" sz="1100" dirty="0" smtClean="0">
                <a:solidFill>
                  <a:schemeClr val="tx1">
                    <a:lumMod val="85000"/>
                    <a:lumOff val="15000"/>
                  </a:schemeClr>
                </a:solidFill>
                <a:latin typeface="Helvetica"/>
                <a:cs typeface="Helvetica"/>
              </a:rPr>
              <a:t>Photo by </a:t>
            </a:r>
            <a:r>
              <a:rPr lang="en-US" sz="1100" dirty="0" smtClean="0">
                <a:solidFill>
                  <a:schemeClr val="tx1">
                    <a:lumMod val="85000"/>
                    <a:lumOff val="15000"/>
                  </a:schemeClr>
                </a:solidFill>
                <a:latin typeface="Helvetica"/>
                <a:cs typeface="Helvetica"/>
              </a:rPr>
              <a:t>Carl </a:t>
            </a:r>
            <a:r>
              <a:rPr lang="en-US" sz="1100" dirty="0" smtClean="0">
                <a:solidFill>
                  <a:schemeClr val="tx1">
                    <a:lumMod val="85000"/>
                    <a:lumOff val="15000"/>
                  </a:schemeClr>
                </a:solidFill>
                <a:latin typeface="Helvetica"/>
                <a:cs typeface="Helvetica"/>
              </a:rPr>
              <a:t>R. Lounsbury2003.</a:t>
            </a:r>
            <a:endParaRPr lang="en-US" sz="1100" dirty="0">
              <a:solidFill>
                <a:schemeClr val="tx1">
                  <a:lumMod val="85000"/>
                  <a:lumOff val="15000"/>
                </a:schemeClr>
              </a:solidFill>
              <a:latin typeface="Helvetica"/>
              <a:cs typeface="Helvetica"/>
            </a:endParaRPr>
          </a:p>
        </p:txBody>
      </p:sp>
      <p:sp>
        <p:nvSpPr>
          <p:cNvPr id="10" name="TextBox 9"/>
          <p:cNvSpPr txBox="1"/>
          <p:nvPr/>
        </p:nvSpPr>
        <p:spPr>
          <a:xfrm>
            <a:off x="0" y="697468"/>
            <a:ext cx="8305798" cy="369332"/>
          </a:xfrm>
          <a:prstGeom prst="rect">
            <a:avLst/>
          </a:prstGeom>
          <a:noFill/>
        </p:spPr>
        <p:txBody>
          <a:bodyPr wrap="square" rtlCol="0">
            <a:spAutoFit/>
          </a:bodyPr>
          <a:lstStyle/>
          <a:p>
            <a:pPr algn="ctr"/>
            <a:r>
              <a:rPr lang="en-US" cap="small" dirty="0" smtClean="0">
                <a:solidFill>
                  <a:schemeClr val="accent4">
                    <a:lumMod val="50000"/>
                  </a:schemeClr>
                </a:solidFill>
                <a:latin typeface="PT Sans Narrow"/>
                <a:cs typeface="PT Sans Narrow"/>
              </a:rPr>
              <a:t>Part of The Vernacular Architecture Forum’s Tools for Education Initiative</a:t>
            </a:r>
            <a:endParaRPr lang="en-US" cap="small" dirty="0">
              <a:solidFill>
                <a:schemeClr val="accent4">
                  <a:lumMod val="50000"/>
                </a:schemeClr>
              </a:solidFill>
              <a:latin typeface="PT Sans Narrow"/>
              <a:cs typeface="PT Sans Narrow"/>
            </a:endParaRPr>
          </a:p>
        </p:txBody>
      </p:sp>
      <p:pic>
        <p:nvPicPr>
          <p:cNvPr id="9" name="Picture 8" descr="99_header.gif"/>
          <p:cNvPicPr>
            <a:picLocks noChangeAspect="1"/>
          </p:cNvPicPr>
          <p:nvPr/>
        </p:nvPicPr>
        <p:blipFill>
          <a:blip r:embed="rId4"/>
          <a:stretch>
            <a:fillRect/>
          </a:stretch>
        </p:blipFill>
        <p:spPr>
          <a:xfrm>
            <a:off x="0" y="6121400"/>
            <a:ext cx="9144000" cy="736600"/>
          </a:xfrm>
          <a:prstGeom prst="rect">
            <a:avLst/>
          </a:prstGeom>
        </p:spPr>
      </p:pic>
      <p:sp>
        <p:nvSpPr>
          <p:cNvPr id="13" name="TextBox 12"/>
          <p:cNvSpPr txBox="1"/>
          <p:nvPr/>
        </p:nvSpPr>
        <p:spPr>
          <a:xfrm>
            <a:off x="1" y="76200"/>
            <a:ext cx="8305798" cy="646331"/>
          </a:xfrm>
          <a:prstGeom prst="rect">
            <a:avLst/>
          </a:prstGeom>
          <a:noFill/>
        </p:spPr>
        <p:txBody>
          <a:bodyPr wrap="square" rtlCol="0">
            <a:spAutoFit/>
          </a:bodyPr>
          <a:lstStyle/>
          <a:p>
            <a:pPr algn="ctr"/>
            <a:r>
              <a:rPr lang="en-US" sz="3600" b="1" dirty="0" smtClean="0">
                <a:solidFill>
                  <a:schemeClr val="accent4">
                    <a:lumMod val="50000"/>
                  </a:schemeClr>
                </a:solidFill>
                <a:latin typeface="PT Sans"/>
                <a:cs typeface="PT Sans"/>
              </a:rPr>
              <a:t>Vernacular Architecture</a:t>
            </a:r>
            <a:endParaRPr lang="en-US" sz="3600" b="1" dirty="0">
              <a:solidFill>
                <a:schemeClr val="accent4">
                  <a:lumMod val="50000"/>
                </a:schemeClr>
              </a:solidFill>
              <a:latin typeface="PT Sans"/>
              <a:cs typeface="PT San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8305799" y="0"/>
            <a:ext cx="838201" cy="6858000"/>
          </a:xfrm>
          <a:prstGeom prst="rect">
            <a:avLst/>
          </a:prstGeom>
          <a:solidFill>
            <a:srgbClr val="5C495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228600" y="115668"/>
            <a:ext cx="3429000" cy="1477328"/>
          </a:xfrm>
          <a:prstGeom prst="rect">
            <a:avLst/>
          </a:prstGeom>
          <a:noFill/>
        </p:spPr>
        <p:txBody>
          <a:bodyPr wrap="square" rtlCol="0">
            <a:spAutoFit/>
          </a:bodyPr>
          <a:lstStyle/>
          <a:p>
            <a:r>
              <a:rPr lang="en-US" dirty="0" smtClean="0">
                <a:latin typeface="PT Sans Narrow"/>
                <a:cs typeface="PT Sans Narrow"/>
              </a:rPr>
              <a:t>Material Culture is “that segment of [the human] physical environment which is purposely shaped... according to culturally dictated plans.”</a:t>
            </a:r>
          </a:p>
          <a:p>
            <a:pPr algn="r"/>
            <a:r>
              <a:rPr lang="en-US" cap="small" dirty="0" smtClean="0">
                <a:solidFill>
                  <a:schemeClr val="accent4">
                    <a:lumMod val="50000"/>
                  </a:schemeClr>
                </a:solidFill>
                <a:latin typeface="PT Sans Narrow"/>
                <a:cs typeface="PT Sans Narrow"/>
              </a:rPr>
              <a:t>– </a:t>
            </a:r>
            <a:r>
              <a:rPr lang="en-US" dirty="0" smtClean="0">
                <a:solidFill>
                  <a:schemeClr val="accent4">
                    <a:lumMod val="50000"/>
                  </a:schemeClr>
                </a:solidFill>
                <a:latin typeface="PT Sans Narrow"/>
                <a:cs typeface="PT Sans Narrow"/>
              </a:rPr>
              <a:t>James </a:t>
            </a:r>
            <a:r>
              <a:rPr lang="en-US" dirty="0" err="1" smtClean="0">
                <a:solidFill>
                  <a:schemeClr val="accent4">
                    <a:lumMod val="50000"/>
                  </a:schemeClr>
                </a:solidFill>
                <a:latin typeface="PT Sans Narrow"/>
                <a:cs typeface="PT Sans Narrow"/>
              </a:rPr>
              <a:t>Deetz</a:t>
            </a:r>
            <a:endParaRPr lang="en-US" dirty="0">
              <a:solidFill>
                <a:schemeClr val="accent4">
                  <a:lumMod val="50000"/>
                </a:schemeClr>
              </a:solidFill>
              <a:latin typeface="PT Sans Narrow"/>
              <a:cs typeface="PT Sans Narrow"/>
            </a:endParaRPr>
          </a:p>
        </p:txBody>
      </p:sp>
      <p:pic>
        <p:nvPicPr>
          <p:cNvPr id="9" name="Picture 8" descr="99_header.gif"/>
          <p:cNvPicPr>
            <a:picLocks noChangeAspect="1"/>
          </p:cNvPicPr>
          <p:nvPr/>
        </p:nvPicPr>
        <p:blipFill>
          <a:blip r:embed="rId3"/>
          <a:srcRect l="75791" r="8376"/>
          <a:stretch>
            <a:fillRect/>
          </a:stretch>
        </p:blipFill>
        <p:spPr>
          <a:xfrm>
            <a:off x="8305798" y="6431547"/>
            <a:ext cx="838200" cy="426453"/>
          </a:xfrm>
          <a:prstGeom prst="rect">
            <a:avLst/>
          </a:prstGeom>
        </p:spPr>
      </p:pic>
      <p:pic>
        <p:nvPicPr>
          <p:cNvPr id="7" name="Picture 6" descr="2010JRO0510091.jpg"/>
          <p:cNvPicPr>
            <a:picLocks noChangeAspect="1"/>
          </p:cNvPicPr>
          <p:nvPr/>
        </p:nvPicPr>
        <p:blipFill>
          <a:blip r:embed="rId4"/>
          <a:stretch>
            <a:fillRect/>
          </a:stretch>
        </p:blipFill>
        <p:spPr>
          <a:xfrm>
            <a:off x="3860798" y="0"/>
            <a:ext cx="4445000" cy="6858000"/>
          </a:xfrm>
          <a:prstGeom prst="rect">
            <a:avLst/>
          </a:prstGeom>
        </p:spPr>
      </p:pic>
      <p:sp>
        <p:nvSpPr>
          <p:cNvPr id="8" name="TextBox 7"/>
          <p:cNvSpPr txBox="1"/>
          <p:nvPr/>
        </p:nvSpPr>
        <p:spPr>
          <a:xfrm>
            <a:off x="8305800" y="1295401"/>
            <a:ext cx="838201" cy="5136145"/>
          </a:xfrm>
          <a:prstGeom prst="rect">
            <a:avLst/>
          </a:prstGeom>
          <a:noFill/>
        </p:spPr>
        <p:txBody>
          <a:bodyPr wrap="square" rtlCol="0" anchor="b">
            <a:noAutofit/>
          </a:bodyPr>
          <a:lstStyle/>
          <a:p>
            <a:r>
              <a:rPr lang="en-US" sz="1100" dirty="0" smtClean="0">
                <a:solidFill>
                  <a:schemeClr val="tx1">
                    <a:lumMod val="85000"/>
                    <a:lumOff val="15000"/>
                  </a:schemeClr>
                </a:solidFill>
                <a:latin typeface="Helvetica"/>
                <a:cs typeface="Helvetica"/>
              </a:rPr>
              <a:t>Notching on barn, </a:t>
            </a:r>
            <a:r>
              <a:rPr lang="en-US" sz="1100" dirty="0" err="1" smtClean="0">
                <a:solidFill>
                  <a:schemeClr val="tx1">
                    <a:lumMod val="85000"/>
                    <a:lumOff val="15000"/>
                  </a:schemeClr>
                </a:solidFill>
                <a:latin typeface="Helvetica"/>
                <a:cs typeface="Helvetica"/>
              </a:rPr>
              <a:t>Hanka</a:t>
            </a:r>
            <a:r>
              <a:rPr lang="en-US" sz="1100" dirty="0" smtClean="0">
                <a:solidFill>
                  <a:schemeClr val="tx1">
                    <a:lumMod val="85000"/>
                    <a:lumOff val="15000"/>
                  </a:schemeClr>
                </a:solidFill>
                <a:latin typeface="Helvetica"/>
                <a:cs typeface="Helvetica"/>
              </a:rPr>
              <a:t> Farm, after 1910. St. Louis</a:t>
            </a:r>
            <a:r>
              <a:rPr lang="en-US" sz="1100" dirty="0" smtClean="0">
                <a:solidFill>
                  <a:schemeClr val="tx1">
                    <a:lumMod val="85000"/>
                    <a:lumOff val="15000"/>
                  </a:schemeClr>
                </a:solidFill>
                <a:latin typeface="Helvetica"/>
                <a:cs typeface="Helvetica"/>
              </a:rPr>
              <a:t> </a:t>
            </a:r>
            <a:r>
              <a:rPr lang="en-US" sz="1100" dirty="0" err="1" smtClean="0">
                <a:solidFill>
                  <a:schemeClr val="tx1">
                    <a:lumMod val="85000"/>
                    <a:lumOff val="15000"/>
                  </a:schemeClr>
                </a:solidFill>
                <a:latin typeface="Helvetica"/>
                <a:cs typeface="Helvetica"/>
              </a:rPr>
              <a:t>Cty</a:t>
            </a:r>
            <a:r>
              <a:rPr lang="en-US" sz="1100" dirty="0" smtClean="0">
                <a:solidFill>
                  <a:schemeClr val="tx1">
                    <a:lumMod val="85000"/>
                    <a:lumOff val="15000"/>
                  </a:schemeClr>
                </a:solidFill>
                <a:latin typeface="Helvetica"/>
                <a:cs typeface="Helvetica"/>
              </a:rPr>
              <a:t>, </a:t>
            </a:r>
            <a:r>
              <a:rPr lang="en-US" sz="1100" dirty="0" err="1" smtClean="0">
                <a:solidFill>
                  <a:schemeClr val="tx1">
                    <a:lumMod val="85000"/>
                    <a:lumOff val="15000"/>
                  </a:schemeClr>
                </a:solidFill>
                <a:latin typeface="Helvetica"/>
                <a:cs typeface="Helvetica"/>
              </a:rPr>
              <a:t>MinnesotaPhoto</a:t>
            </a:r>
            <a:r>
              <a:rPr lang="en-US" sz="1100" dirty="0" smtClean="0">
                <a:solidFill>
                  <a:schemeClr val="tx1">
                    <a:lumMod val="85000"/>
                    <a:lumOff val="15000"/>
                  </a:schemeClr>
                </a:solidFill>
                <a:latin typeface="Helvetica"/>
                <a:cs typeface="Helvetica"/>
              </a:rPr>
              <a:t> </a:t>
            </a:r>
            <a:r>
              <a:rPr lang="en-US" sz="1100" dirty="0" smtClean="0">
                <a:solidFill>
                  <a:schemeClr val="tx1">
                    <a:lumMod val="85000"/>
                    <a:lumOff val="15000"/>
                  </a:schemeClr>
                </a:solidFill>
                <a:latin typeface="Helvetica"/>
                <a:cs typeface="Helvetica"/>
              </a:rPr>
              <a:t>by  Carl R. Lounsbury2000.</a:t>
            </a:r>
            <a:endParaRPr lang="en-US" sz="1100" dirty="0">
              <a:solidFill>
                <a:schemeClr val="tx1">
                  <a:lumMod val="85000"/>
                  <a:lumOff val="15000"/>
                </a:schemeClr>
              </a:solidFill>
              <a:latin typeface="Helvetica"/>
              <a:cs typeface="Helvetica"/>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8305799" y="0"/>
            <a:ext cx="838201" cy="6858000"/>
          </a:xfrm>
          <a:prstGeom prst="rect">
            <a:avLst/>
          </a:prstGeom>
          <a:solidFill>
            <a:srgbClr val="5C495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99_header.gif"/>
          <p:cNvPicPr>
            <a:picLocks noChangeAspect="1"/>
          </p:cNvPicPr>
          <p:nvPr/>
        </p:nvPicPr>
        <p:blipFill>
          <a:blip r:embed="rId3"/>
          <a:srcRect l="75791" r="8376"/>
          <a:stretch>
            <a:fillRect/>
          </a:stretch>
        </p:blipFill>
        <p:spPr>
          <a:xfrm>
            <a:off x="8305798" y="6431547"/>
            <a:ext cx="838200" cy="426453"/>
          </a:xfrm>
          <a:prstGeom prst="rect">
            <a:avLst/>
          </a:prstGeom>
        </p:spPr>
      </p:pic>
      <p:pic>
        <p:nvPicPr>
          <p:cNvPr id="6" name="Picture 5" descr="2006JEK0124021.jpg"/>
          <p:cNvPicPr>
            <a:picLocks noChangeAspect="1"/>
          </p:cNvPicPr>
          <p:nvPr/>
        </p:nvPicPr>
        <p:blipFill>
          <a:blip r:embed="rId4"/>
          <a:stretch>
            <a:fillRect/>
          </a:stretch>
        </p:blipFill>
        <p:spPr>
          <a:xfrm>
            <a:off x="0" y="635947"/>
            <a:ext cx="8305798" cy="5795600"/>
          </a:xfrm>
          <a:prstGeom prst="rect">
            <a:avLst/>
          </a:prstGeom>
        </p:spPr>
      </p:pic>
      <p:sp>
        <p:nvSpPr>
          <p:cNvPr id="7" name="TextBox 6"/>
          <p:cNvSpPr txBox="1"/>
          <p:nvPr/>
        </p:nvSpPr>
        <p:spPr>
          <a:xfrm>
            <a:off x="8305800" y="1295401"/>
            <a:ext cx="838201" cy="5136145"/>
          </a:xfrm>
          <a:prstGeom prst="rect">
            <a:avLst/>
          </a:prstGeom>
          <a:noFill/>
        </p:spPr>
        <p:txBody>
          <a:bodyPr wrap="square" rtlCol="0" anchor="b">
            <a:noAutofit/>
          </a:bodyPr>
          <a:lstStyle/>
          <a:p>
            <a:r>
              <a:rPr lang="en-US" sz="1100" dirty="0" smtClean="0">
                <a:solidFill>
                  <a:schemeClr val="tx1">
                    <a:lumMod val="85000"/>
                    <a:lumOff val="15000"/>
                  </a:schemeClr>
                </a:solidFill>
                <a:latin typeface="Helvetica"/>
                <a:cs typeface="Helvetica"/>
              </a:rPr>
              <a:t>Rear entrance, Richards-Owens-Thomas House, 1817,</a:t>
            </a:r>
            <a:r>
              <a:rPr lang="en-US" sz="1100" dirty="0" smtClean="0">
                <a:solidFill>
                  <a:schemeClr val="tx1">
                    <a:lumMod val="85000"/>
                    <a:lumOff val="15000"/>
                  </a:schemeClr>
                </a:solidFill>
                <a:latin typeface="Helvetica"/>
                <a:cs typeface="Helvetica"/>
              </a:rPr>
              <a:t> 124 </a:t>
            </a:r>
            <a:r>
              <a:rPr lang="en-US" sz="1100" dirty="0" smtClean="0">
                <a:solidFill>
                  <a:schemeClr val="tx1">
                    <a:lumMod val="85000"/>
                    <a:lumOff val="15000"/>
                  </a:schemeClr>
                </a:solidFill>
                <a:latin typeface="Helvetica"/>
                <a:cs typeface="Helvetica"/>
              </a:rPr>
              <a:t>Abercorn St.</a:t>
            </a:r>
            <a:r>
              <a:rPr lang="en-US" sz="1100" dirty="0" smtClean="0">
                <a:solidFill>
                  <a:schemeClr val="tx1">
                    <a:lumMod val="85000"/>
                    <a:lumOff val="15000"/>
                  </a:schemeClr>
                </a:solidFill>
                <a:latin typeface="Helvetica"/>
                <a:cs typeface="Helvetica"/>
              </a:rPr>
              <a:t>,</a:t>
            </a:r>
          </a:p>
          <a:p>
            <a:r>
              <a:rPr lang="en-US" sz="1100" dirty="0" err="1" smtClean="0">
                <a:solidFill>
                  <a:schemeClr val="tx1">
                    <a:lumMod val="85000"/>
                    <a:lumOff val="15000"/>
                  </a:schemeClr>
                </a:solidFill>
                <a:latin typeface="Helvetica"/>
                <a:cs typeface="Helvetica"/>
              </a:rPr>
              <a:t>SavannahGeorgia</a:t>
            </a:r>
            <a:r>
              <a:rPr lang="en-US" sz="1100" dirty="0" smtClean="0">
                <a:solidFill>
                  <a:schemeClr val="tx1">
                    <a:lumMod val="85000"/>
                    <a:lumOff val="15000"/>
                  </a:schemeClr>
                </a:solidFill>
                <a:latin typeface="Helvetica"/>
                <a:cs typeface="Helvetica"/>
              </a:rPr>
              <a:t>. William Jay, arch. Photo by Jeff Klee. 2006.</a:t>
            </a:r>
            <a:endParaRPr lang="en-US" sz="1100" dirty="0">
              <a:solidFill>
                <a:schemeClr val="tx1">
                  <a:lumMod val="85000"/>
                  <a:lumOff val="15000"/>
                </a:schemeClr>
              </a:solidFill>
              <a:latin typeface="Helvetica"/>
              <a:cs typeface="Helvetica"/>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8305799" y="0"/>
            <a:ext cx="838201" cy="6858000"/>
          </a:xfrm>
          <a:prstGeom prst="rect">
            <a:avLst/>
          </a:prstGeom>
          <a:solidFill>
            <a:srgbClr val="5C495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304800" y="304800"/>
            <a:ext cx="4191000" cy="2585323"/>
          </a:xfrm>
          <a:prstGeom prst="rect">
            <a:avLst/>
          </a:prstGeom>
          <a:noFill/>
        </p:spPr>
        <p:txBody>
          <a:bodyPr wrap="square" rtlCol="0">
            <a:spAutoFit/>
          </a:bodyPr>
          <a:lstStyle/>
          <a:p>
            <a:r>
              <a:rPr lang="en-US" dirty="0" smtClean="0">
                <a:latin typeface="PT Sans Narrow"/>
                <a:cs typeface="PT Sans Narrow"/>
              </a:rPr>
              <a:t>“Culture is unseen and immaterial, consisting of the ideas, values, and beliefs of a particular social group or society; but it is everywhere within us, shaping our behavior, helping us choose the right things to say, providing results for social interaction, and giving us mental blueprints for making the things we need, from bread pans to buildings.” </a:t>
            </a:r>
          </a:p>
          <a:p>
            <a:pPr algn="r"/>
            <a:r>
              <a:rPr lang="en-US" dirty="0" smtClean="0">
                <a:latin typeface="PT Sans Narrow"/>
                <a:cs typeface="PT Sans Narrow"/>
              </a:rPr>
              <a:t>– Carter and </a:t>
            </a:r>
            <a:r>
              <a:rPr lang="en-US" dirty="0" err="1" smtClean="0">
                <a:latin typeface="PT Sans Narrow"/>
                <a:cs typeface="PT Sans Narrow"/>
              </a:rPr>
              <a:t>Cromley</a:t>
            </a:r>
            <a:r>
              <a:rPr lang="en-US" dirty="0" smtClean="0">
                <a:latin typeface="PT Sans Narrow"/>
                <a:cs typeface="PT Sans Narrow"/>
              </a:rPr>
              <a:t>, 2005</a:t>
            </a:r>
            <a:endParaRPr lang="en-US" dirty="0">
              <a:latin typeface="PT Sans Narrow"/>
              <a:cs typeface="PT Sans Narrow"/>
            </a:endParaRPr>
          </a:p>
        </p:txBody>
      </p:sp>
      <p:pic>
        <p:nvPicPr>
          <p:cNvPr id="11" name="Picture 10" descr="99_header.gif"/>
          <p:cNvPicPr>
            <a:picLocks noChangeAspect="1"/>
          </p:cNvPicPr>
          <p:nvPr/>
        </p:nvPicPr>
        <p:blipFill>
          <a:blip r:embed="rId3"/>
          <a:srcRect l="75791" r="8376"/>
          <a:stretch>
            <a:fillRect/>
          </a:stretch>
        </p:blipFill>
        <p:spPr>
          <a:xfrm>
            <a:off x="8305798" y="6431547"/>
            <a:ext cx="838200" cy="426453"/>
          </a:xfrm>
          <a:prstGeom prst="rect">
            <a:avLst/>
          </a:prstGeom>
        </p:spPr>
      </p:pic>
      <p:pic>
        <p:nvPicPr>
          <p:cNvPr id="8" name="Picture 7" descr="2009SAK0613006.jpg"/>
          <p:cNvPicPr>
            <a:picLocks noChangeAspect="1"/>
          </p:cNvPicPr>
          <p:nvPr/>
        </p:nvPicPr>
        <p:blipFill>
          <a:blip r:embed="rId4"/>
          <a:srcRect l="29167" r="5556" b="4000"/>
          <a:stretch>
            <a:fillRect/>
          </a:stretch>
        </p:blipFill>
        <p:spPr>
          <a:xfrm>
            <a:off x="4724400" y="-21894"/>
            <a:ext cx="3581398" cy="6879894"/>
          </a:xfrm>
          <a:prstGeom prst="rect">
            <a:avLst/>
          </a:prstGeom>
        </p:spPr>
      </p:pic>
      <p:sp>
        <p:nvSpPr>
          <p:cNvPr id="10" name="TextBox 9"/>
          <p:cNvSpPr txBox="1"/>
          <p:nvPr/>
        </p:nvSpPr>
        <p:spPr>
          <a:xfrm>
            <a:off x="8305800" y="1295401"/>
            <a:ext cx="838201" cy="5136145"/>
          </a:xfrm>
          <a:prstGeom prst="rect">
            <a:avLst/>
          </a:prstGeom>
          <a:noFill/>
        </p:spPr>
        <p:txBody>
          <a:bodyPr wrap="square" rtlCol="0" anchor="b">
            <a:noAutofit/>
          </a:bodyPr>
          <a:lstStyle/>
          <a:p>
            <a:r>
              <a:rPr lang="en-US" sz="1100" dirty="0" smtClean="0">
                <a:solidFill>
                  <a:schemeClr val="tx1">
                    <a:lumMod val="85000"/>
                    <a:lumOff val="15000"/>
                  </a:schemeClr>
                </a:solidFill>
                <a:latin typeface="Helvetica"/>
                <a:cs typeface="Helvetica"/>
              </a:rPr>
              <a:t>Detail, Masonic Temple, 1902. Butte, Montana. Photo by Susan Kern 2009.</a:t>
            </a:r>
            <a:endParaRPr lang="en-US" sz="1100" dirty="0">
              <a:solidFill>
                <a:schemeClr val="tx1">
                  <a:lumMod val="85000"/>
                  <a:lumOff val="15000"/>
                </a:schemeClr>
              </a:solidFill>
              <a:latin typeface="Helvetica"/>
              <a:cs typeface="Helvetica"/>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8305799" y="0"/>
            <a:ext cx="838201" cy="6858000"/>
          </a:xfrm>
          <a:prstGeom prst="rect">
            <a:avLst/>
          </a:prstGeom>
          <a:solidFill>
            <a:srgbClr val="5C495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99_header.gif"/>
          <p:cNvPicPr>
            <a:picLocks noChangeAspect="1"/>
          </p:cNvPicPr>
          <p:nvPr/>
        </p:nvPicPr>
        <p:blipFill>
          <a:blip r:embed="rId3"/>
          <a:srcRect l="75791" r="8376"/>
          <a:stretch>
            <a:fillRect/>
          </a:stretch>
        </p:blipFill>
        <p:spPr>
          <a:xfrm>
            <a:off x="8305798" y="6431547"/>
            <a:ext cx="838200" cy="426453"/>
          </a:xfrm>
          <a:prstGeom prst="rect">
            <a:avLst/>
          </a:prstGeom>
        </p:spPr>
      </p:pic>
      <p:pic>
        <p:nvPicPr>
          <p:cNvPr id="4" name="Picture 3" descr="2009JEK0613579.jpg"/>
          <p:cNvPicPr>
            <a:picLocks noChangeAspect="1"/>
          </p:cNvPicPr>
          <p:nvPr/>
        </p:nvPicPr>
        <p:blipFill>
          <a:blip r:embed="rId4"/>
          <a:stretch>
            <a:fillRect/>
          </a:stretch>
        </p:blipFill>
        <p:spPr>
          <a:xfrm>
            <a:off x="1" y="871277"/>
            <a:ext cx="8305798" cy="5560270"/>
          </a:xfrm>
          <a:prstGeom prst="rect">
            <a:avLst/>
          </a:prstGeom>
        </p:spPr>
      </p:pic>
      <p:sp>
        <p:nvSpPr>
          <p:cNvPr id="5" name="TextBox 4"/>
          <p:cNvSpPr txBox="1"/>
          <p:nvPr/>
        </p:nvSpPr>
        <p:spPr>
          <a:xfrm>
            <a:off x="8305800" y="1295401"/>
            <a:ext cx="838201" cy="5136145"/>
          </a:xfrm>
          <a:prstGeom prst="rect">
            <a:avLst/>
          </a:prstGeom>
          <a:noFill/>
        </p:spPr>
        <p:txBody>
          <a:bodyPr wrap="square" rtlCol="0" anchor="b">
            <a:noAutofit/>
          </a:bodyPr>
          <a:lstStyle/>
          <a:p>
            <a:r>
              <a:rPr lang="en-US" sz="1100" dirty="0" smtClean="0">
                <a:solidFill>
                  <a:schemeClr val="tx1">
                    <a:lumMod val="85000"/>
                    <a:lumOff val="15000"/>
                  </a:schemeClr>
                </a:solidFill>
                <a:latin typeface="Helvetica"/>
                <a:cs typeface="Helvetica"/>
              </a:rPr>
              <a:t>Berkeley Pit, Butte, Montana. Photo by Jeff Klee.</a:t>
            </a:r>
          </a:p>
          <a:p>
            <a:r>
              <a:rPr lang="en-US" sz="1100" dirty="0" smtClean="0">
                <a:solidFill>
                  <a:schemeClr val="tx1">
                    <a:lumMod val="85000"/>
                    <a:lumOff val="15000"/>
                  </a:schemeClr>
                </a:solidFill>
                <a:latin typeface="Helvetica"/>
                <a:cs typeface="Helvetica"/>
              </a:rPr>
              <a:t>2009.</a:t>
            </a:r>
            <a:endParaRPr lang="en-US" sz="1100" dirty="0">
              <a:solidFill>
                <a:schemeClr val="tx1">
                  <a:lumMod val="85000"/>
                  <a:lumOff val="15000"/>
                </a:schemeClr>
              </a:solidFill>
              <a:latin typeface="Helvetica"/>
              <a:cs typeface="Helvetica"/>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8305799" y="0"/>
            <a:ext cx="838201" cy="6858000"/>
          </a:xfrm>
          <a:prstGeom prst="rect">
            <a:avLst/>
          </a:prstGeom>
          <a:solidFill>
            <a:srgbClr val="5C495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99_header.gif"/>
          <p:cNvPicPr>
            <a:picLocks noChangeAspect="1"/>
          </p:cNvPicPr>
          <p:nvPr/>
        </p:nvPicPr>
        <p:blipFill>
          <a:blip r:embed="rId3"/>
          <a:srcRect l="75791" r="8376"/>
          <a:stretch>
            <a:fillRect/>
          </a:stretch>
        </p:blipFill>
        <p:spPr>
          <a:xfrm>
            <a:off x="8305798" y="6431547"/>
            <a:ext cx="838200" cy="426453"/>
          </a:xfrm>
          <a:prstGeom prst="rect">
            <a:avLst/>
          </a:prstGeom>
        </p:spPr>
      </p:pic>
      <p:pic>
        <p:nvPicPr>
          <p:cNvPr id="6" name="Picture 5" descr="2010JRO0510026.jpg"/>
          <p:cNvPicPr>
            <a:picLocks noChangeAspect="1"/>
          </p:cNvPicPr>
          <p:nvPr/>
        </p:nvPicPr>
        <p:blipFill>
          <a:blip r:embed="rId4"/>
          <a:stretch>
            <a:fillRect/>
          </a:stretch>
        </p:blipFill>
        <p:spPr>
          <a:xfrm>
            <a:off x="0" y="1355782"/>
            <a:ext cx="8305798" cy="5075765"/>
          </a:xfrm>
          <a:prstGeom prst="rect">
            <a:avLst/>
          </a:prstGeom>
        </p:spPr>
      </p:pic>
      <p:sp>
        <p:nvSpPr>
          <p:cNvPr id="7" name="TextBox 6"/>
          <p:cNvSpPr txBox="1"/>
          <p:nvPr/>
        </p:nvSpPr>
        <p:spPr>
          <a:xfrm>
            <a:off x="8305800" y="1295401"/>
            <a:ext cx="838201" cy="5136145"/>
          </a:xfrm>
          <a:prstGeom prst="rect">
            <a:avLst/>
          </a:prstGeom>
          <a:noFill/>
        </p:spPr>
        <p:txBody>
          <a:bodyPr wrap="square" rtlCol="0" anchor="b">
            <a:noAutofit/>
          </a:bodyPr>
          <a:lstStyle/>
          <a:p>
            <a:r>
              <a:rPr lang="en-US" sz="1100" dirty="0" smtClean="0">
                <a:solidFill>
                  <a:schemeClr val="tx1">
                    <a:lumMod val="85000"/>
                    <a:lumOff val="15000"/>
                  </a:schemeClr>
                </a:solidFill>
                <a:latin typeface="Helvetica"/>
                <a:cs typeface="Helvetica"/>
              </a:rPr>
              <a:t>217–233 St. Andrew’s St, </a:t>
            </a:r>
            <a:r>
              <a:rPr lang="en-US" sz="1100" dirty="0" err="1" smtClean="0">
                <a:solidFill>
                  <a:schemeClr val="tx1">
                    <a:lumMod val="85000"/>
                    <a:lumOff val="15000"/>
                  </a:schemeClr>
                </a:solidFill>
                <a:latin typeface="Helvetica"/>
                <a:cs typeface="Helvetica"/>
              </a:rPr>
              <a:t>Ottowa</a:t>
            </a:r>
            <a:r>
              <a:rPr lang="en-US" sz="1100" dirty="0" smtClean="0">
                <a:solidFill>
                  <a:schemeClr val="tx1">
                    <a:lumMod val="85000"/>
                    <a:lumOff val="15000"/>
                  </a:schemeClr>
                </a:solidFill>
                <a:latin typeface="Helvetica"/>
                <a:cs typeface="Helvetica"/>
              </a:rPr>
              <a:t>, Ontario, Canada. Photo by Carl R. Lounsbury1995.</a:t>
            </a:r>
            <a:endParaRPr lang="en-US" sz="1100" dirty="0">
              <a:solidFill>
                <a:schemeClr val="tx1">
                  <a:lumMod val="85000"/>
                  <a:lumOff val="15000"/>
                </a:schemeClr>
              </a:solidFill>
              <a:latin typeface="Helvetica"/>
              <a:cs typeface="Helvetica"/>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8305799" y="0"/>
            <a:ext cx="838201" cy="6858000"/>
          </a:xfrm>
          <a:prstGeom prst="rect">
            <a:avLst/>
          </a:prstGeom>
          <a:solidFill>
            <a:srgbClr val="5C495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99_header.gif"/>
          <p:cNvPicPr>
            <a:picLocks noChangeAspect="1"/>
          </p:cNvPicPr>
          <p:nvPr/>
        </p:nvPicPr>
        <p:blipFill>
          <a:blip r:embed="rId3"/>
          <a:srcRect l="75791" r="8376"/>
          <a:stretch>
            <a:fillRect/>
          </a:stretch>
        </p:blipFill>
        <p:spPr>
          <a:xfrm>
            <a:off x="8305798" y="6431547"/>
            <a:ext cx="838200" cy="426453"/>
          </a:xfrm>
          <a:prstGeom prst="rect">
            <a:avLst/>
          </a:prstGeom>
        </p:spPr>
      </p:pic>
      <p:pic>
        <p:nvPicPr>
          <p:cNvPr id="10" name="Picture 9" descr="3-DSC_0153.jpg"/>
          <p:cNvPicPr>
            <a:picLocks noChangeAspect="1"/>
          </p:cNvPicPr>
          <p:nvPr/>
        </p:nvPicPr>
        <p:blipFill>
          <a:blip r:embed="rId4"/>
          <a:stretch>
            <a:fillRect/>
          </a:stretch>
        </p:blipFill>
        <p:spPr>
          <a:xfrm>
            <a:off x="3702048" y="0"/>
            <a:ext cx="4603750" cy="6858000"/>
          </a:xfrm>
          <a:prstGeom prst="rect">
            <a:avLst/>
          </a:prstGeom>
        </p:spPr>
      </p:pic>
      <p:pic>
        <p:nvPicPr>
          <p:cNvPr id="13" name="Picture 12" descr="I Engebretson S Elev and 1st Floor.jpg"/>
          <p:cNvPicPr>
            <a:picLocks noChangeAspect="1"/>
          </p:cNvPicPr>
          <p:nvPr/>
        </p:nvPicPr>
        <p:blipFill>
          <a:blip r:embed="rId5"/>
          <a:stretch>
            <a:fillRect/>
          </a:stretch>
        </p:blipFill>
        <p:spPr>
          <a:xfrm>
            <a:off x="1" y="488885"/>
            <a:ext cx="3702048" cy="5683315"/>
          </a:xfrm>
          <a:prstGeom prst="rect">
            <a:avLst/>
          </a:prstGeom>
        </p:spPr>
      </p:pic>
      <p:sp>
        <p:nvSpPr>
          <p:cNvPr id="7" name="TextBox 6"/>
          <p:cNvSpPr txBox="1"/>
          <p:nvPr/>
        </p:nvSpPr>
        <p:spPr>
          <a:xfrm>
            <a:off x="8305800" y="1295401"/>
            <a:ext cx="838201" cy="5136145"/>
          </a:xfrm>
          <a:prstGeom prst="rect">
            <a:avLst/>
          </a:prstGeom>
          <a:noFill/>
        </p:spPr>
        <p:txBody>
          <a:bodyPr wrap="square" rtlCol="0" anchor="b">
            <a:noAutofit/>
          </a:bodyPr>
          <a:lstStyle/>
          <a:p>
            <a:r>
              <a:rPr lang="en-US" sz="1100" dirty="0" err="1" smtClean="0">
                <a:solidFill>
                  <a:schemeClr val="tx1">
                    <a:lumMod val="85000"/>
                    <a:lumOff val="15000"/>
                  </a:schemeClr>
                </a:solidFill>
                <a:latin typeface="Helvetica"/>
                <a:cs typeface="Helvetica"/>
              </a:rPr>
              <a:t>Harker-Enge-bretson</a:t>
            </a:r>
            <a:r>
              <a:rPr lang="en-US" sz="1100" dirty="0" smtClean="0">
                <a:solidFill>
                  <a:schemeClr val="tx1">
                    <a:lumMod val="85000"/>
                    <a:lumOff val="15000"/>
                  </a:schemeClr>
                </a:solidFill>
                <a:latin typeface="Helvetica"/>
                <a:cs typeface="Helvetica"/>
              </a:rPr>
              <a:t> House, 1830s. </a:t>
            </a:r>
            <a:r>
              <a:rPr lang="en-US" sz="1100" dirty="0" err="1" smtClean="0">
                <a:solidFill>
                  <a:schemeClr val="tx1">
                    <a:lumMod val="85000"/>
                    <a:lumOff val="15000"/>
                  </a:schemeClr>
                </a:solidFill>
                <a:latin typeface="Helvetica"/>
                <a:cs typeface="Helvetica"/>
              </a:rPr>
              <a:t>Wiota</a:t>
            </a:r>
            <a:r>
              <a:rPr lang="en-US" sz="1100" dirty="0" smtClean="0">
                <a:solidFill>
                  <a:schemeClr val="tx1">
                    <a:lumMod val="85000"/>
                    <a:lumOff val="15000"/>
                  </a:schemeClr>
                </a:solidFill>
                <a:latin typeface="Helvetica"/>
                <a:cs typeface="Helvetica"/>
              </a:rPr>
              <a:t>,</a:t>
            </a:r>
            <a:r>
              <a:rPr lang="en-US" sz="1100" dirty="0" smtClean="0">
                <a:solidFill>
                  <a:schemeClr val="tx1">
                    <a:lumMod val="85000"/>
                    <a:lumOff val="15000"/>
                  </a:schemeClr>
                </a:solidFill>
                <a:latin typeface="Helvetica"/>
                <a:cs typeface="Helvetica"/>
              </a:rPr>
              <a:t> </a:t>
            </a:r>
            <a:r>
              <a:rPr lang="en-US" sz="1100" dirty="0" err="1" smtClean="0">
                <a:solidFill>
                  <a:schemeClr val="tx1">
                    <a:lumMod val="85000"/>
                    <a:lumOff val="15000"/>
                  </a:schemeClr>
                </a:solidFill>
                <a:latin typeface="Helvetica"/>
                <a:cs typeface="Helvetica"/>
              </a:rPr>
              <a:t>WisconsinDrawing</a:t>
            </a:r>
            <a:r>
              <a:rPr lang="en-US" sz="1100" dirty="0" smtClean="0">
                <a:solidFill>
                  <a:schemeClr val="tx1">
                    <a:lumMod val="85000"/>
                    <a:lumOff val="15000"/>
                  </a:schemeClr>
                </a:solidFill>
                <a:latin typeface="Helvetica"/>
                <a:cs typeface="Helvetica"/>
              </a:rPr>
              <a:t> </a:t>
            </a:r>
            <a:r>
              <a:rPr lang="en-US" sz="1100" dirty="0" smtClean="0">
                <a:solidFill>
                  <a:schemeClr val="tx1">
                    <a:lumMod val="85000"/>
                    <a:lumOff val="15000"/>
                  </a:schemeClr>
                </a:solidFill>
                <a:latin typeface="Helvetica"/>
                <a:cs typeface="Helvetica"/>
              </a:rPr>
              <a:t>by Travis Olson based on fieldwork in 2009. </a:t>
            </a:r>
          </a:p>
          <a:p>
            <a:endParaRPr lang="en-US" sz="1100" dirty="0" smtClean="0">
              <a:solidFill>
                <a:schemeClr val="tx1">
                  <a:lumMod val="85000"/>
                  <a:lumOff val="15000"/>
                </a:schemeClr>
              </a:solidFill>
              <a:latin typeface="Helvetica"/>
              <a:cs typeface="Helvetica"/>
            </a:endParaRPr>
          </a:p>
          <a:p>
            <a:r>
              <a:rPr lang="en-US" sz="1100" dirty="0" smtClean="0">
                <a:solidFill>
                  <a:schemeClr val="tx1">
                    <a:lumMod val="85000"/>
                    <a:lumOff val="15000"/>
                  </a:schemeClr>
                </a:solidFill>
                <a:latin typeface="Helvetica"/>
                <a:cs typeface="Helvetica"/>
              </a:rPr>
              <a:t>UW–Wisconsin Summer Field-school. Photo by Dee Finnegan. 2009.</a:t>
            </a:r>
            <a:endParaRPr lang="en-US" sz="1100" dirty="0">
              <a:solidFill>
                <a:schemeClr val="tx1">
                  <a:lumMod val="85000"/>
                  <a:lumOff val="15000"/>
                </a:schemeClr>
              </a:solidFill>
              <a:latin typeface="Helvetica"/>
              <a:cs typeface="Helvetica"/>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8" name="Picture 7" descr="Rodolf 1860 Census LaCrosse.jpg"/>
          <p:cNvPicPr>
            <a:picLocks noChangeAspect="1"/>
          </p:cNvPicPr>
          <p:nvPr/>
        </p:nvPicPr>
        <p:blipFill>
          <a:blip r:embed="rId3">
            <a:clrChange>
              <a:clrFrom>
                <a:srgbClr val="BBC0CB"/>
              </a:clrFrom>
              <a:clrTo>
                <a:srgbClr val="BBC0CB">
                  <a:alpha val="0"/>
                </a:srgbClr>
              </a:clrTo>
            </a:clrChange>
            <a:alphaModFix amt="50000"/>
          </a:blip>
          <a:srcRect r="21962" b="58889"/>
          <a:stretch>
            <a:fillRect/>
          </a:stretch>
        </p:blipFill>
        <p:spPr>
          <a:xfrm>
            <a:off x="0" y="-2"/>
            <a:ext cx="8763000" cy="6858001"/>
          </a:xfrm>
          <a:prstGeom prst="rect">
            <a:avLst/>
          </a:prstGeom>
        </p:spPr>
      </p:pic>
      <p:sp>
        <p:nvSpPr>
          <p:cNvPr id="2" name="Rectangle 1"/>
          <p:cNvSpPr/>
          <p:nvPr/>
        </p:nvSpPr>
        <p:spPr>
          <a:xfrm>
            <a:off x="8305799" y="0"/>
            <a:ext cx="838201" cy="6858000"/>
          </a:xfrm>
          <a:prstGeom prst="rect">
            <a:avLst/>
          </a:prstGeom>
          <a:solidFill>
            <a:srgbClr val="5C495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99_header.gif"/>
          <p:cNvPicPr>
            <a:picLocks noChangeAspect="1"/>
          </p:cNvPicPr>
          <p:nvPr/>
        </p:nvPicPr>
        <p:blipFill>
          <a:blip r:embed="rId4"/>
          <a:srcRect l="75791" r="8376"/>
          <a:stretch>
            <a:fillRect/>
          </a:stretch>
        </p:blipFill>
        <p:spPr>
          <a:xfrm>
            <a:off x="8305798" y="6431547"/>
            <a:ext cx="838200" cy="426453"/>
          </a:xfrm>
          <a:prstGeom prst="rect">
            <a:avLst/>
          </a:prstGeom>
        </p:spPr>
      </p:pic>
      <p:sp>
        <p:nvSpPr>
          <p:cNvPr id="6" name="TextBox 5"/>
          <p:cNvSpPr txBox="1"/>
          <p:nvPr/>
        </p:nvSpPr>
        <p:spPr>
          <a:xfrm>
            <a:off x="8305800" y="1295401"/>
            <a:ext cx="838201" cy="5136145"/>
          </a:xfrm>
          <a:prstGeom prst="rect">
            <a:avLst/>
          </a:prstGeom>
          <a:noFill/>
        </p:spPr>
        <p:txBody>
          <a:bodyPr wrap="square" rtlCol="0" anchor="b">
            <a:noAutofit/>
          </a:bodyPr>
          <a:lstStyle/>
          <a:p>
            <a:r>
              <a:rPr lang="en-US" sz="1100" dirty="0" smtClean="0">
                <a:solidFill>
                  <a:schemeClr val="tx1">
                    <a:lumMod val="85000"/>
                    <a:lumOff val="15000"/>
                  </a:schemeClr>
                </a:solidFill>
                <a:latin typeface="Helvetica"/>
                <a:cs typeface="Helvetica"/>
              </a:rPr>
              <a:t>U.S. Federal Census, 1860. Mineral Point, Iowa County, Wisconsin</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8305799" y="0"/>
            <a:ext cx="838201" cy="6858000"/>
          </a:xfrm>
          <a:prstGeom prst="rect">
            <a:avLst/>
          </a:prstGeom>
          <a:solidFill>
            <a:srgbClr val="5C495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99_header.gif"/>
          <p:cNvPicPr>
            <a:picLocks noChangeAspect="1"/>
          </p:cNvPicPr>
          <p:nvPr/>
        </p:nvPicPr>
        <p:blipFill>
          <a:blip r:embed="rId3"/>
          <a:srcRect l="75791" r="8376"/>
          <a:stretch>
            <a:fillRect/>
          </a:stretch>
        </p:blipFill>
        <p:spPr>
          <a:xfrm>
            <a:off x="8305798" y="6431547"/>
            <a:ext cx="838200" cy="426453"/>
          </a:xfrm>
          <a:prstGeom prst="rect">
            <a:avLst/>
          </a:prstGeom>
        </p:spPr>
      </p:pic>
      <p:pic>
        <p:nvPicPr>
          <p:cNvPr id="6" name="Picture 5" descr="Pecatonica River.jpg"/>
          <p:cNvPicPr>
            <a:picLocks noChangeAspect="1"/>
          </p:cNvPicPr>
          <p:nvPr/>
        </p:nvPicPr>
        <p:blipFill>
          <a:blip r:embed="rId4"/>
          <a:stretch>
            <a:fillRect/>
          </a:stretch>
        </p:blipFill>
        <p:spPr>
          <a:xfrm>
            <a:off x="2750888" y="1"/>
            <a:ext cx="5554910" cy="3593295"/>
          </a:xfrm>
          <a:prstGeom prst="rect">
            <a:avLst/>
          </a:prstGeom>
        </p:spPr>
      </p:pic>
      <p:pic>
        <p:nvPicPr>
          <p:cNvPr id="7" name="Picture 6" descr="1888 close up.jpg"/>
          <p:cNvPicPr>
            <a:picLocks noChangeAspect="1"/>
          </p:cNvPicPr>
          <p:nvPr/>
        </p:nvPicPr>
        <p:blipFill>
          <a:blip r:embed="rId5"/>
          <a:stretch>
            <a:fillRect/>
          </a:stretch>
        </p:blipFill>
        <p:spPr>
          <a:xfrm>
            <a:off x="0" y="3593295"/>
            <a:ext cx="4191000" cy="3264705"/>
          </a:xfrm>
          <a:prstGeom prst="rect">
            <a:avLst/>
          </a:prstGeom>
        </p:spPr>
      </p:pic>
      <p:sp>
        <p:nvSpPr>
          <p:cNvPr id="8" name="TextBox 7"/>
          <p:cNvSpPr txBox="1"/>
          <p:nvPr/>
        </p:nvSpPr>
        <p:spPr>
          <a:xfrm>
            <a:off x="8305800" y="1"/>
            <a:ext cx="838201" cy="6431546"/>
          </a:xfrm>
          <a:prstGeom prst="rect">
            <a:avLst/>
          </a:prstGeom>
          <a:noFill/>
        </p:spPr>
        <p:txBody>
          <a:bodyPr wrap="square" rtlCol="0" anchor="b">
            <a:noAutofit/>
          </a:bodyPr>
          <a:lstStyle/>
          <a:p>
            <a:endParaRPr lang="en-US" sz="1100" dirty="0" smtClean="0">
              <a:solidFill>
                <a:schemeClr val="tx1">
                  <a:lumMod val="85000"/>
                  <a:lumOff val="15000"/>
                </a:schemeClr>
              </a:solidFill>
              <a:latin typeface="Helvetica"/>
              <a:cs typeface="Helvetica"/>
            </a:endParaRPr>
          </a:p>
          <a:p>
            <a:r>
              <a:rPr lang="en-US" sz="1100" dirty="0" smtClean="0">
                <a:solidFill>
                  <a:schemeClr val="tx1">
                    <a:lumMod val="85000"/>
                    <a:lumOff val="15000"/>
                  </a:schemeClr>
                </a:solidFill>
                <a:latin typeface="Helvetica"/>
                <a:cs typeface="Helvetica"/>
              </a:rPr>
              <a:t>Detail from</a:t>
            </a:r>
          </a:p>
          <a:p>
            <a:r>
              <a:rPr lang="en-US" sz="1100" dirty="0" smtClean="0">
                <a:solidFill>
                  <a:schemeClr val="tx1">
                    <a:lumMod val="85000"/>
                    <a:lumOff val="15000"/>
                  </a:schemeClr>
                </a:solidFill>
                <a:latin typeface="Helvetica"/>
                <a:cs typeface="Helvetica"/>
              </a:rPr>
              <a:t>A.G. Wright, “Wright’s Map of </a:t>
            </a:r>
            <a:r>
              <a:rPr lang="en-US" sz="1100" dirty="0" err="1" smtClean="0">
                <a:solidFill>
                  <a:schemeClr val="tx1">
                    <a:lumMod val="85000"/>
                    <a:lumOff val="15000"/>
                  </a:schemeClr>
                </a:solidFill>
                <a:latin typeface="Helvetica"/>
                <a:cs typeface="Helvetica"/>
              </a:rPr>
              <a:t>Milwau-kee</a:t>
            </a:r>
            <a:r>
              <a:rPr lang="en-US" sz="1100" dirty="0" smtClean="0">
                <a:solidFill>
                  <a:schemeClr val="tx1">
                    <a:lumMod val="85000"/>
                    <a:lumOff val="15000"/>
                  </a:schemeClr>
                </a:solidFill>
                <a:latin typeface="Helvetica"/>
                <a:cs typeface="Helvetica"/>
              </a:rPr>
              <a:t>,” </a:t>
            </a:r>
          </a:p>
          <a:p>
            <a:r>
              <a:rPr lang="en-US" sz="1100" dirty="0" smtClean="0">
                <a:solidFill>
                  <a:schemeClr val="tx1">
                    <a:lumMod val="85000"/>
                    <a:lumOff val="15000"/>
                  </a:schemeClr>
                </a:solidFill>
                <a:latin typeface="Helvetica"/>
                <a:cs typeface="Helvetica"/>
              </a:rPr>
              <a:t>(</a:t>
            </a:r>
            <a:r>
              <a:rPr lang="en-US" sz="1100" dirty="0" err="1" smtClean="0">
                <a:solidFill>
                  <a:schemeClr val="tx1">
                    <a:lumMod val="85000"/>
                    <a:lumOff val="15000"/>
                  </a:schemeClr>
                </a:solidFill>
                <a:latin typeface="Helvetica"/>
                <a:cs typeface="Helvetica"/>
              </a:rPr>
              <a:t>Milwau-kee</a:t>
            </a:r>
            <a:r>
              <a:rPr lang="en-US" sz="1100" dirty="0" smtClean="0">
                <a:solidFill>
                  <a:schemeClr val="tx1">
                    <a:lumMod val="85000"/>
                    <a:lumOff val="15000"/>
                  </a:schemeClr>
                </a:solidFill>
                <a:latin typeface="Helvetica"/>
                <a:cs typeface="Helvetica"/>
              </a:rPr>
              <a:t>: </a:t>
            </a:r>
            <a:r>
              <a:rPr lang="en-US" sz="1100" dirty="0" err="1" smtClean="0">
                <a:solidFill>
                  <a:schemeClr val="tx1">
                    <a:lumMod val="85000"/>
                    <a:lumOff val="15000"/>
                  </a:schemeClr>
                </a:solidFill>
                <a:latin typeface="Helvetica"/>
                <a:cs typeface="Helvetica"/>
              </a:rPr>
              <a:t>Milw-aukee</a:t>
            </a:r>
            <a:r>
              <a:rPr lang="en-US" sz="1100" dirty="0" smtClean="0">
                <a:solidFill>
                  <a:schemeClr val="tx1">
                    <a:lumMod val="85000"/>
                    <a:lumOff val="15000"/>
                  </a:schemeClr>
                </a:solidFill>
                <a:latin typeface="Helvetica"/>
                <a:cs typeface="Helvetica"/>
              </a:rPr>
              <a:t> </a:t>
            </a:r>
            <a:r>
              <a:rPr lang="en-US" sz="1100" dirty="0" smtClean="0">
                <a:solidFill>
                  <a:schemeClr val="tx1">
                    <a:lumMod val="85000"/>
                    <a:lumOff val="15000"/>
                  </a:schemeClr>
                </a:solidFill>
                <a:latin typeface="Helvetica"/>
                <a:cs typeface="Helvetica"/>
              </a:rPr>
              <a:t>Lith. &amp; Engr. Co., 1888.) American Geo-graphical Society Library Digital Map Coll., Univ. of </a:t>
            </a:r>
            <a:r>
              <a:rPr lang="en-US" sz="1100" dirty="0" err="1" smtClean="0">
                <a:solidFill>
                  <a:schemeClr val="tx1">
                    <a:lumMod val="85000"/>
                    <a:lumOff val="15000"/>
                  </a:schemeClr>
                </a:solidFill>
                <a:latin typeface="Helvetica"/>
                <a:cs typeface="Helvetica"/>
              </a:rPr>
              <a:t>Wisc</a:t>
            </a:r>
            <a:r>
              <a:rPr lang="en-US" sz="1100" dirty="0" smtClean="0">
                <a:solidFill>
                  <a:schemeClr val="tx1">
                    <a:lumMod val="85000"/>
                    <a:lumOff val="15000"/>
                  </a:schemeClr>
                </a:solidFill>
                <a:latin typeface="Helvetica"/>
                <a:cs typeface="Helvetica"/>
              </a:rPr>
              <a:t>.–Milwaukee</a:t>
            </a:r>
          </a:p>
          <a:p>
            <a:endParaRPr lang="en-US" sz="1100" dirty="0" smtClean="0">
              <a:solidFill>
                <a:schemeClr val="tx1">
                  <a:lumMod val="85000"/>
                  <a:lumOff val="15000"/>
                </a:schemeClr>
              </a:solidFill>
              <a:latin typeface="Helvetica"/>
              <a:cs typeface="Helvetica"/>
            </a:endParaRPr>
          </a:p>
          <a:p>
            <a:r>
              <a:rPr lang="en-US" sz="1100" dirty="0" smtClean="0">
                <a:solidFill>
                  <a:schemeClr val="tx1">
                    <a:lumMod val="85000"/>
                    <a:lumOff val="15000"/>
                  </a:schemeClr>
                </a:solidFill>
                <a:latin typeface="Helvetica"/>
                <a:cs typeface="Helvetica"/>
              </a:rPr>
              <a:t>Early 20thc view of the </a:t>
            </a:r>
            <a:r>
              <a:rPr lang="en-US" sz="1100" dirty="0" err="1" smtClean="0">
                <a:solidFill>
                  <a:schemeClr val="tx1">
                    <a:lumMod val="85000"/>
                    <a:lumOff val="15000"/>
                  </a:schemeClr>
                </a:solidFill>
                <a:latin typeface="Helvetica"/>
                <a:cs typeface="Helvetica"/>
              </a:rPr>
              <a:t>Pecaton-ica</a:t>
            </a:r>
            <a:r>
              <a:rPr lang="en-US" sz="1100" dirty="0" smtClean="0">
                <a:solidFill>
                  <a:schemeClr val="tx1">
                    <a:lumMod val="85000"/>
                    <a:lumOff val="15000"/>
                  </a:schemeClr>
                </a:solidFill>
                <a:latin typeface="Helvetica"/>
                <a:cs typeface="Helvetica"/>
              </a:rPr>
              <a:t> River, Blanch-</a:t>
            </a:r>
            <a:r>
              <a:rPr lang="en-US" sz="1100" dirty="0" err="1" smtClean="0">
                <a:solidFill>
                  <a:schemeClr val="tx1">
                    <a:lumMod val="85000"/>
                    <a:lumOff val="15000"/>
                  </a:schemeClr>
                </a:solidFill>
                <a:latin typeface="Helvetica"/>
                <a:cs typeface="Helvetica"/>
              </a:rPr>
              <a:t>ardsville</a:t>
            </a:r>
            <a:r>
              <a:rPr lang="en-US" sz="1100" dirty="0" smtClean="0">
                <a:solidFill>
                  <a:schemeClr val="tx1">
                    <a:lumMod val="85000"/>
                    <a:lumOff val="15000"/>
                  </a:schemeClr>
                </a:solidFill>
                <a:latin typeface="Helvetica"/>
                <a:cs typeface="Helvetica"/>
              </a:rPr>
              <a:t>, </a:t>
            </a:r>
            <a:r>
              <a:rPr lang="en-US" sz="1100" dirty="0" err="1" smtClean="0">
                <a:solidFill>
                  <a:schemeClr val="tx1">
                    <a:lumMod val="85000"/>
                    <a:lumOff val="15000"/>
                  </a:schemeClr>
                </a:solidFill>
                <a:latin typeface="Helvetica"/>
                <a:cs typeface="Helvetica"/>
              </a:rPr>
              <a:t>WisconsinCourtesy</a:t>
            </a:r>
            <a:r>
              <a:rPr lang="en-US" sz="1100" dirty="0" smtClean="0">
                <a:solidFill>
                  <a:schemeClr val="tx1">
                    <a:lumMod val="85000"/>
                    <a:lumOff val="15000"/>
                  </a:schemeClr>
                </a:solidFill>
                <a:latin typeface="Helvetica"/>
                <a:cs typeface="Helvetica"/>
              </a:rPr>
              <a:t> Post Card Collection of Arnold R. </a:t>
            </a:r>
            <a:r>
              <a:rPr lang="en-US" sz="1100" dirty="0" err="1" smtClean="0">
                <a:solidFill>
                  <a:schemeClr val="tx1">
                    <a:lumMod val="85000"/>
                    <a:lumOff val="15000"/>
                  </a:schemeClr>
                </a:solidFill>
                <a:latin typeface="Helvetica"/>
                <a:cs typeface="Helvetica"/>
              </a:rPr>
              <a:t>Alanen</a:t>
            </a:r>
            <a:r>
              <a:rPr lang="en-US" sz="1100" dirty="0" smtClean="0">
                <a:solidFill>
                  <a:schemeClr val="tx1">
                    <a:lumMod val="85000"/>
                    <a:lumOff val="15000"/>
                  </a:schemeClr>
                </a:solidFill>
                <a:latin typeface="Helvetica"/>
                <a:cs typeface="Helvetica"/>
              </a:rPr>
              <a:t>.</a:t>
            </a:r>
            <a:endParaRPr lang="en-US" sz="1100" dirty="0">
              <a:solidFill>
                <a:schemeClr val="tx1">
                  <a:lumMod val="85000"/>
                  <a:lumOff val="15000"/>
                </a:schemeClr>
              </a:solidFill>
              <a:latin typeface="Helvetica"/>
              <a:cs typeface="Helvetica"/>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8305799" y="0"/>
            <a:ext cx="838201" cy="6858000"/>
          </a:xfrm>
          <a:prstGeom prst="rect">
            <a:avLst/>
          </a:prstGeom>
          <a:solidFill>
            <a:srgbClr val="5C495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99_header.gif"/>
          <p:cNvPicPr>
            <a:picLocks noChangeAspect="1"/>
          </p:cNvPicPr>
          <p:nvPr/>
        </p:nvPicPr>
        <p:blipFill>
          <a:blip r:embed="rId3"/>
          <a:srcRect l="75791" r="8376"/>
          <a:stretch>
            <a:fillRect/>
          </a:stretch>
        </p:blipFill>
        <p:spPr>
          <a:xfrm>
            <a:off x="8305798" y="6431547"/>
            <a:ext cx="838200" cy="426453"/>
          </a:xfrm>
          <a:prstGeom prst="rect">
            <a:avLst/>
          </a:prstGeom>
        </p:spPr>
      </p:pic>
      <p:pic>
        <p:nvPicPr>
          <p:cNvPr id="8" name="Picture 7" descr="7-WiotaHouses.TIF"/>
          <p:cNvPicPr>
            <a:picLocks noChangeAspect="1"/>
          </p:cNvPicPr>
          <p:nvPr/>
        </p:nvPicPr>
        <p:blipFill>
          <a:blip r:embed="rId4"/>
          <a:stretch>
            <a:fillRect/>
          </a:stretch>
        </p:blipFill>
        <p:spPr>
          <a:xfrm>
            <a:off x="914400" y="0"/>
            <a:ext cx="6508750" cy="6858001"/>
          </a:xfrm>
          <a:prstGeom prst="rect">
            <a:avLst/>
          </a:prstGeom>
        </p:spPr>
      </p:pic>
      <p:sp>
        <p:nvSpPr>
          <p:cNvPr id="6" name="TextBox 5"/>
          <p:cNvSpPr txBox="1"/>
          <p:nvPr/>
        </p:nvSpPr>
        <p:spPr>
          <a:xfrm>
            <a:off x="8305800" y="1295401"/>
            <a:ext cx="838201" cy="5136145"/>
          </a:xfrm>
          <a:prstGeom prst="rect">
            <a:avLst/>
          </a:prstGeom>
          <a:noFill/>
        </p:spPr>
        <p:txBody>
          <a:bodyPr wrap="square" rtlCol="0" anchor="b">
            <a:noAutofit/>
          </a:bodyPr>
          <a:lstStyle/>
          <a:p>
            <a:r>
              <a:rPr lang="en-US" sz="1100" dirty="0" smtClean="0">
                <a:solidFill>
                  <a:schemeClr val="tx1">
                    <a:lumMod val="85000"/>
                    <a:lumOff val="15000"/>
                  </a:schemeClr>
                </a:solidFill>
                <a:latin typeface="Helvetica"/>
                <a:cs typeface="Helvetica"/>
              </a:rPr>
              <a:t>Diagram of </a:t>
            </a:r>
            <a:r>
              <a:rPr lang="en-US" sz="1100" dirty="0" err="1" smtClean="0">
                <a:solidFill>
                  <a:schemeClr val="tx1">
                    <a:lumMod val="85000"/>
                    <a:lumOff val="15000"/>
                  </a:schemeClr>
                </a:solidFill>
                <a:latin typeface="Helvetica"/>
                <a:cs typeface="Helvetica"/>
              </a:rPr>
              <a:t>Wiota</a:t>
            </a:r>
            <a:r>
              <a:rPr lang="en-US" sz="1100" dirty="0" smtClean="0">
                <a:solidFill>
                  <a:schemeClr val="tx1">
                    <a:lumMod val="85000"/>
                    <a:lumOff val="15000"/>
                  </a:schemeClr>
                </a:solidFill>
                <a:latin typeface="Helvetica"/>
                <a:cs typeface="Helvetica"/>
              </a:rPr>
              <a:t>, Wisconsin</a:t>
            </a:r>
            <a:r>
              <a:rPr lang="en-US" sz="1100" dirty="0" smtClean="0">
                <a:solidFill>
                  <a:schemeClr val="tx1">
                    <a:lumMod val="85000"/>
                    <a:lumOff val="15000"/>
                  </a:schemeClr>
                </a:solidFill>
                <a:latin typeface="Helvetica"/>
                <a:cs typeface="Helvetica"/>
              </a:rPr>
              <a:t> house </a:t>
            </a:r>
            <a:r>
              <a:rPr lang="en-US" sz="1100" dirty="0" smtClean="0">
                <a:solidFill>
                  <a:schemeClr val="tx1">
                    <a:lumMod val="85000"/>
                    <a:lumOff val="15000"/>
                  </a:schemeClr>
                </a:solidFill>
                <a:latin typeface="Helvetica"/>
                <a:cs typeface="Helvetica"/>
              </a:rPr>
              <a:t>t</a:t>
            </a:r>
            <a:r>
              <a:rPr lang="en-US" sz="1100" dirty="0" smtClean="0">
                <a:solidFill>
                  <a:schemeClr val="tx1">
                    <a:lumMod val="85000"/>
                    <a:lumOff val="15000"/>
                  </a:schemeClr>
                </a:solidFill>
                <a:latin typeface="Helvetica"/>
                <a:cs typeface="Helvetica"/>
              </a:rPr>
              <a:t>ypes</a:t>
            </a:r>
            <a:r>
              <a:rPr lang="en-US" sz="1100" dirty="0" smtClean="0">
                <a:solidFill>
                  <a:schemeClr val="tx1">
                    <a:lumMod val="85000"/>
                    <a:lumOff val="15000"/>
                  </a:schemeClr>
                </a:solidFill>
                <a:latin typeface="Helvetica"/>
                <a:cs typeface="Helvetica"/>
              </a:rPr>
              <a:t>. Drawing by Thomas Carter and James </a:t>
            </a:r>
            <a:r>
              <a:rPr lang="en-US" sz="1100" dirty="0" err="1" smtClean="0">
                <a:solidFill>
                  <a:schemeClr val="tx1">
                    <a:lumMod val="85000"/>
                    <a:lumOff val="15000"/>
                  </a:schemeClr>
                </a:solidFill>
                <a:latin typeface="Helvetica"/>
                <a:cs typeface="Helvetica"/>
              </a:rPr>
              <a:t>Gosney</a:t>
            </a:r>
            <a:r>
              <a:rPr lang="en-US" sz="1100" dirty="0" smtClean="0">
                <a:solidFill>
                  <a:schemeClr val="tx1">
                    <a:lumMod val="85000"/>
                    <a:lumOff val="15000"/>
                  </a:schemeClr>
                </a:solidFill>
                <a:latin typeface="Helvetica"/>
                <a:cs typeface="Helvetica"/>
              </a:rPr>
              <a:t>, 2011.</a:t>
            </a:r>
            <a:endParaRPr lang="en-US" sz="1100" dirty="0">
              <a:solidFill>
                <a:schemeClr val="tx1">
                  <a:lumMod val="85000"/>
                  <a:lumOff val="15000"/>
                </a:schemeClr>
              </a:solidFill>
              <a:latin typeface="Helvetica"/>
              <a:cs typeface="Helvetica"/>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8305799" y="0"/>
            <a:ext cx="838201" cy="6858000"/>
          </a:xfrm>
          <a:prstGeom prst="rect">
            <a:avLst/>
          </a:prstGeom>
          <a:solidFill>
            <a:srgbClr val="5C495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99_header.gif"/>
          <p:cNvPicPr>
            <a:picLocks noChangeAspect="1"/>
          </p:cNvPicPr>
          <p:nvPr/>
        </p:nvPicPr>
        <p:blipFill>
          <a:blip r:embed="rId3"/>
          <a:srcRect l="75791" r="8376"/>
          <a:stretch>
            <a:fillRect/>
          </a:stretch>
        </p:blipFill>
        <p:spPr>
          <a:xfrm>
            <a:off x="8305799" y="6431547"/>
            <a:ext cx="838200" cy="426453"/>
          </a:xfrm>
          <a:prstGeom prst="rect">
            <a:avLst/>
          </a:prstGeom>
        </p:spPr>
      </p:pic>
      <p:pic>
        <p:nvPicPr>
          <p:cNvPr id="8" name="Picture 7" descr="2009JEK0612274.jpg"/>
          <p:cNvPicPr>
            <a:picLocks noChangeAspect="1"/>
          </p:cNvPicPr>
          <p:nvPr/>
        </p:nvPicPr>
        <p:blipFill>
          <a:blip r:embed="rId4"/>
          <a:stretch>
            <a:fillRect/>
          </a:stretch>
        </p:blipFill>
        <p:spPr>
          <a:xfrm>
            <a:off x="1523999" y="0"/>
            <a:ext cx="6781800" cy="6896746"/>
          </a:xfrm>
          <a:prstGeom prst="rect">
            <a:avLst/>
          </a:prstGeom>
        </p:spPr>
      </p:pic>
      <p:sp>
        <p:nvSpPr>
          <p:cNvPr id="9" name="TextBox 8"/>
          <p:cNvSpPr txBox="1"/>
          <p:nvPr/>
        </p:nvSpPr>
        <p:spPr>
          <a:xfrm>
            <a:off x="8305800" y="1295401"/>
            <a:ext cx="838201" cy="5136145"/>
          </a:xfrm>
          <a:prstGeom prst="rect">
            <a:avLst/>
          </a:prstGeom>
          <a:noFill/>
        </p:spPr>
        <p:txBody>
          <a:bodyPr wrap="square" rtlCol="0" anchor="b">
            <a:noAutofit/>
          </a:bodyPr>
          <a:lstStyle/>
          <a:p>
            <a:r>
              <a:rPr lang="en-US" sz="1100" dirty="0" smtClean="0">
                <a:solidFill>
                  <a:schemeClr val="tx1">
                    <a:lumMod val="85000"/>
                    <a:lumOff val="15000"/>
                  </a:schemeClr>
                </a:solidFill>
                <a:latin typeface="Helvetica"/>
                <a:cs typeface="Helvetica"/>
              </a:rPr>
              <a:t>Public School, Pony, Montana. Photo by Jeff Klee.</a:t>
            </a:r>
          </a:p>
          <a:p>
            <a:r>
              <a:rPr lang="en-US" sz="1100" dirty="0" smtClean="0">
                <a:solidFill>
                  <a:schemeClr val="tx1">
                    <a:lumMod val="85000"/>
                    <a:lumOff val="15000"/>
                  </a:schemeClr>
                </a:solidFill>
                <a:latin typeface="Helvetica"/>
                <a:cs typeface="Helvetica"/>
              </a:rPr>
              <a:t>2009.</a:t>
            </a:r>
            <a:endParaRPr lang="en-US" sz="1100" dirty="0">
              <a:solidFill>
                <a:schemeClr val="tx1">
                  <a:lumMod val="85000"/>
                  <a:lumOff val="15000"/>
                </a:schemeClr>
              </a:solidFill>
              <a:latin typeface="Helvetica"/>
              <a:cs typeface="Helvetica"/>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11" name="Picture 10" descr="2010JRO0510030.jpg"/>
          <p:cNvPicPr>
            <a:picLocks noChangeAspect="1"/>
          </p:cNvPicPr>
          <p:nvPr/>
        </p:nvPicPr>
        <p:blipFill>
          <a:blip r:embed="rId3"/>
          <a:stretch>
            <a:fillRect/>
          </a:stretch>
        </p:blipFill>
        <p:spPr>
          <a:xfrm>
            <a:off x="0" y="1295401"/>
            <a:ext cx="9102436" cy="5562600"/>
          </a:xfrm>
          <a:prstGeom prst="rect">
            <a:avLst/>
          </a:prstGeom>
        </p:spPr>
      </p:pic>
      <p:sp>
        <p:nvSpPr>
          <p:cNvPr id="2" name="Rectangle 1"/>
          <p:cNvSpPr/>
          <p:nvPr/>
        </p:nvSpPr>
        <p:spPr>
          <a:xfrm>
            <a:off x="8305799" y="0"/>
            <a:ext cx="838201" cy="6858000"/>
          </a:xfrm>
          <a:prstGeom prst="rect">
            <a:avLst/>
          </a:prstGeom>
          <a:solidFill>
            <a:srgbClr val="5C495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28600" y="115669"/>
            <a:ext cx="8077198" cy="646331"/>
          </a:xfrm>
          <a:prstGeom prst="rect">
            <a:avLst/>
          </a:prstGeom>
          <a:noFill/>
        </p:spPr>
        <p:txBody>
          <a:bodyPr wrap="square" rtlCol="0">
            <a:spAutoFit/>
          </a:bodyPr>
          <a:lstStyle/>
          <a:p>
            <a:r>
              <a:rPr lang="en-US" dirty="0" smtClean="0">
                <a:solidFill>
                  <a:schemeClr val="accent4">
                    <a:lumMod val="50000"/>
                  </a:schemeClr>
                </a:solidFill>
                <a:latin typeface="PT Sans Narrow"/>
                <a:cs typeface="PT Sans Narrow"/>
              </a:rPr>
              <a:t>“Vernacular architecture is the study of those human actions and behaviors that are manifest in commonplace architecture.”</a:t>
            </a:r>
            <a:r>
              <a:rPr lang="en-US" cap="small" dirty="0" smtClean="0">
                <a:solidFill>
                  <a:schemeClr val="accent4">
                    <a:lumMod val="50000"/>
                  </a:schemeClr>
                </a:solidFill>
                <a:latin typeface="PT Sans Narrow"/>
                <a:cs typeface="PT Sans Narrow"/>
              </a:rPr>
              <a:t> </a:t>
            </a:r>
            <a:endParaRPr lang="en-US" cap="small" dirty="0">
              <a:solidFill>
                <a:schemeClr val="accent4">
                  <a:lumMod val="50000"/>
                </a:schemeClr>
              </a:solidFill>
              <a:latin typeface="PT Sans Narrow"/>
              <a:cs typeface="PT Sans Narrow"/>
            </a:endParaRPr>
          </a:p>
        </p:txBody>
      </p:sp>
      <p:sp>
        <p:nvSpPr>
          <p:cNvPr id="9" name="TextBox 8"/>
          <p:cNvSpPr txBox="1"/>
          <p:nvPr/>
        </p:nvSpPr>
        <p:spPr>
          <a:xfrm>
            <a:off x="4648200" y="646331"/>
            <a:ext cx="2993215" cy="276999"/>
          </a:xfrm>
          <a:prstGeom prst="rect">
            <a:avLst/>
          </a:prstGeom>
          <a:noFill/>
        </p:spPr>
        <p:txBody>
          <a:bodyPr wrap="none" rtlCol="0">
            <a:spAutoFit/>
          </a:bodyPr>
          <a:lstStyle/>
          <a:p>
            <a:r>
              <a:rPr lang="en-US" sz="1200" dirty="0" smtClean="0">
                <a:solidFill>
                  <a:schemeClr val="accent4">
                    <a:lumMod val="50000"/>
                  </a:schemeClr>
                </a:solidFill>
                <a:latin typeface="PT Sans Narrow"/>
                <a:cs typeface="PT Sans Narrow"/>
              </a:rPr>
              <a:t>– Thomas Carter and Elizabeth Collins </a:t>
            </a:r>
            <a:r>
              <a:rPr lang="en-US" sz="1200" dirty="0" err="1" smtClean="0">
                <a:solidFill>
                  <a:schemeClr val="accent4">
                    <a:lumMod val="50000"/>
                  </a:schemeClr>
                </a:solidFill>
                <a:latin typeface="PT Sans Narrow"/>
                <a:cs typeface="PT Sans Narrow"/>
              </a:rPr>
              <a:t>Cromley</a:t>
            </a:r>
            <a:r>
              <a:rPr lang="en-US" sz="1200" dirty="0" smtClean="0">
                <a:solidFill>
                  <a:schemeClr val="accent4">
                    <a:lumMod val="50000"/>
                  </a:schemeClr>
                </a:solidFill>
                <a:latin typeface="PT Sans Narrow"/>
                <a:cs typeface="PT Sans Narrow"/>
              </a:rPr>
              <a:t>, 2005</a:t>
            </a:r>
            <a:endParaRPr lang="en-US" sz="1200" dirty="0">
              <a:solidFill>
                <a:schemeClr val="accent4">
                  <a:lumMod val="50000"/>
                </a:schemeClr>
              </a:solidFill>
              <a:latin typeface="PT Sans Narrow"/>
              <a:cs typeface="PT Sans Narrow"/>
            </a:endParaRPr>
          </a:p>
        </p:txBody>
      </p:sp>
      <p:pic>
        <p:nvPicPr>
          <p:cNvPr id="10" name="Picture 9" descr="99_header.gif"/>
          <p:cNvPicPr>
            <a:picLocks noChangeAspect="1"/>
          </p:cNvPicPr>
          <p:nvPr/>
        </p:nvPicPr>
        <p:blipFill>
          <a:blip r:embed="rId4"/>
          <a:srcRect l="75791" r="8376"/>
          <a:stretch>
            <a:fillRect/>
          </a:stretch>
        </p:blipFill>
        <p:spPr>
          <a:xfrm>
            <a:off x="8305798" y="6431547"/>
            <a:ext cx="838200" cy="426453"/>
          </a:xfrm>
          <a:prstGeom prst="rect">
            <a:avLst/>
          </a:prstGeom>
        </p:spPr>
      </p:pic>
      <p:sp>
        <p:nvSpPr>
          <p:cNvPr id="8" name="TextBox 7"/>
          <p:cNvSpPr txBox="1"/>
          <p:nvPr/>
        </p:nvSpPr>
        <p:spPr>
          <a:xfrm>
            <a:off x="8305800" y="1295401"/>
            <a:ext cx="838201" cy="5136145"/>
          </a:xfrm>
          <a:prstGeom prst="rect">
            <a:avLst/>
          </a:prstGeom>
          <a:noFill/>
        </p:spPr>
        <p:txBody>
          <a:bodyPr wrap="square" rtlCol="0" anchor="b">
            <a:noAutofit/>
          </a:bodyPr>
          <a:lstStyle/>
          <a:p>
            <a:r>
              <a:rPr lang="en-US" sz="1100" dirty="0" smtClean="0">
                <a:solidFill>
                  <a:schemeClr val="tx1">
                    <a:lumMod val="85000"/>
                    <a:lumOff val="15000"/>
                  </a:schemeClr>
                </a:solidFill>
                <a:latin typeface="Helvetica"/>
                <a:cs typeface="Helvetica"/>
              </a:rPr>
              <a:t>50–56 Rue St. </a:t>
            </a:r>
            <a:r>
              <a:rPr lang="en-US" sz="1100" dirty="0" err="1" smtClean="0">
                <a:solidFill>
                  <a:schemeClr val="tx1">
                    <a:lumMod val="85000"/>
                    <a:lumOff val="15000"/>
                  </a:schemeClr>
                </a:solidFill>
                <a:latin typeface="Helvetica"/>
                <a:cs typeface="Helvetica"/>
              </a:rPr>
              <a:t>Hyacinthe</a:t>
            </a:r>
            <a:r>
              <a:rPr lang="en-US" sz="1100" dirty="0" smtClean="0">
                <a:solidFill>
                  <a:schemeClr val="tx1">
                    <a:lumMod val="85000"/>
                    <a:lumOff val="15000"/>
                  </a:schemeClr>
                </a:solidFill>
                <a:latin typeface="Helvetica"/>
                <a:cs typeface="Helvetica"/>
              </a:rPr>
              <a:t>, early 20thc. Hull, Québec, Canada. Photo by  Alex Cross</a:t>
            </a:r>
          </a:p>
          <a:p>
            <a:r>
              <a:rPr lang="en-US" sz="1100" dirty="0" smtClean="0">
                <a:solidFill>
                  <a:schemeClr val="tx1">
                    <a:lumMod val="85000"/>
                    <a:lumOff val="15000"/>
                  </a:schemeClr>
                </a:solidFill>
                <a:latin typeface="Helvetica"/>
                <a:cs typeface="Helvetica"/>
              </a:rPr>
              <a:t>1995.</a:t>
            </a:r>
            <a:endParaRPr lang="en-US" sz="1100" dirty="0">
              <a:solidFill>
                <a:schemeClr val="tx1">
                  <a:lumMod val="85000"/>
                  <a:lumOff val="15000"/>
                </a:schemeClr>
              </a:solidFill>
              <a:latin typeface="Helvetica"/>
              <a:cs typeface="Helvetica"/>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8305799" y="0"/>
            <a:ext cx="838201" cy="6858000"/>
          </a:xfrm>
          <a:prstGeom prst="rect">
            <a:avLst/>
          </a:prstGeom>
          <a:solidFill>
            <a:srgbClr val="5C495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99_header.gif"/>
          <p:cNvPicPr>
            <a:picLocks noChangeAspect="1"/>
          </p:cNvPicPr>
          <p:nvPr/>
        </p:nvPicPr>
        <p:blipFill>
          <a:blip r:embed="rId3"/>
          <a:srcRect l="75791" r="8376"/>
          <a:stretch>
            <a:fillRect/>
          </a:stretch>
        </p:blipFill>
        <p:spPr>
          <a:xfrm>
            <a:off x="8305799" y="6431547"/>
            <a:ext cx="838200" cy="426453"/>
          </a:xfrm>
          <a:prstGeom prst="rect">
            <a:avLst/>
          </a:prstGeom>
        </p:spPr>
      </p:pic>
      <p:pic>
        <p:nvPicPr>
          <p:cNvPr id="5" name="Picture 4" descr="Undertaker's Cottage, c. 1740, Dafuskie Island, Enns-Rempel.jpg"/>
          <p:cNvPicPr>
            <a:picLocks noChangeAspect="1"/>
          </p:cNvPicPr>
          <p:nvPr/>
        </p:nvPicPr>
        <p:blipFill>
          <a:blip r:embed="rId4"/>
          <a:stretch>
            <a:fillRect/>
          </a:stretch>
        </p:blipFill>
        <p:spPr>
          <a:xfrm>
            <a:off x="0" y="-63498"/>
            <a:ext cx="8305799" cy="6921498"/>
          </a:xfrm>
          <a:prstGeom prst="rect">
            <a:avLst/>
          </a:prstGeom>
        </p:spPr>
      </p:pic>
      <p:sp>
        <p:nvSpPr>
          <p:cNvPr id="7" name="TextBox 6"/>
          <p:cNvSpPr txBox="1"/>
          <p:nvPr/>
        </p:nvSpPr>
        <p:spPr>
          <a:xfrm>
            <a:off x="8305800" y="1295401"/>
            <a:ext cx="838201" cy="5136145"/>
          </a:xfrm>
          <a:prstGeom prst="rect">
            <a:avLst/>
          </a:prstGeom>
          <a:noFill/>
        </p:spPr>
        <p:txBody>
          <a:bodyPr wrap="square" rtlCol="0" anchor="b">
            <a:noAutofit/>
          </a:bodyPr>
          <a:lstStyle/>
          <a:p>
            <a:r>
              <a:rPr lang="en-US" sz="1100" dirty="0" smtClean="0">
                <a:solidFill>
                  <a:schemeClr val="tx1">
                    <a:lumMod val="85000"/>
                    <a:lumOff val="15000"/>
                  </a:schemeClr>
                </a:solidFill>
                <a:latin typeface="Helvetica"/>
                <a:cs typeface="Helvetica"/>
              </a:rPr>
              <a:t>Under-taker’s Cottage, </a:t>
            </a:r>
            <a:r>
              <a:rPr lang="en-US" sz="1100" dirty="0" err="1" smtClean="0">
                <a:solidFill>
                  <a:schemeClr val="tx1">
                    <a:lumMod val="85000"/>
                    <a:lumOff val="15000"/>
                  </a:schemeClr>
                </a:solidFill>
                <a:latin typeface="Helvetica"/>
                <a:cs typeface="Helvetica"/>
              </a:rPr>
              <a:t>c</a:t>
            </a:r>
            <a:r>
              <a:rPr lang="en-US" sz="1100" dirty="0" smtClean="0">
                <a:solidFill>
                  <a:schemeClr val="tx1">
                    <a:lumMod val="85000"/>
                    <a:lumOff val="15000"/>
                  </a:schemeClr>
                </a:solidFill>
                <a:latin typeface="Helvetica"/>
                <a:cs typeface="Helvetica"/>
              </a:rPr>
              <a:t>. 1740. Beaufort </a:t>
            </a:r>
            <a:r>
              <a:rPr lang="en-US" sz="1100" dirty="0" err="1" smtClean="0">
                <a:solidFill>
                  <a:schemeClr val="tx1">
                    <a:lumMod val="85000"/>
                    <a:lumOff val="15000"/>
                  </a:schemeClr>
                </a:solidFill>
                <a:latin typeface="Helvetica"/>
                <a:cs typeface="Helvetica"/>
              </a:rPr>
              <a:t>Cty</a:t>
            </a:r>
            <a:r>
              <a:rPr lang="en-US" sz="1100" dirty="0" smtClean="0">
                <a:solidFill>
                  <a:schemeClr val="tx1">
                    <a:lumMod val="85000"/>
                    <a:lumOff val="15000"/>
                  </a:schemeClr>
                </a:solidFill>
                <a:latin typeface="Helvetica"/>
                <a:cs typeface="Helvetica"/>
              </a:rPr>
              <a:t>, </a:t>
            </a:r>
            <a:r>
              <a:rPr lang="en-US" sz="1100" dirty="0" smtClean="0">
                <a:solidFill>
                  <a:schemeClr val="tx1">
                    <a:lumMod val="85000"/>
                    <a:lumOff val="15000"/>
                  </a:schemeClr>
                </a:solidFill>
                <a:latin typeface="Helvetica"/>
                <a:cs typeface="Helvetica"/>
              </a:rPr>
              <a:t>South Carolina. </a:t>
            </a:r>
            <a:r>
              <a:rPr lang="en-US" sz="1100" dirty="0" smtClean="0">
                <a:solidFill>
                  <a:schemeClr val="tx1">
                    <a:lumMod val="85000"/>
                    <a:lumOff val="15000"/>
                  </a:schemeClr>
                </a:solidFill>
                <a:latin typeface="Helvetica"/>
                <a:cs typeface="Helvetica"/>
              </a:rPr>
              <a:t>Photo by Kevin </a:t>
            </a:r>
            <a:r>
              <a:rPr lang="en-US" sz="1100" dirty="0" err="1" smtClean="0">
                <a:solidFill>
                  <a:schemeClr val="tx1">
                    <a:lumMod val="85000"/>
                    <a:lumOff val="15000"/>
                  </a:schemeClr>
                </a:solidFill>
                <a:latin typeface="Helvetica"/>
                <a:cs typeface="Helvetica"/>
              </a:rPr>
              <a:t>Enns-Remple</a:t>
            </a:r>
            <a:r>
              <a:rPr lang="en-US" sz="1100" dirty="0" smtClean="0">
                <a:solidFill>
                  <a:schemeClr val="tx1">
                    <a:lumMod val="85000"/>
                    <a:lumOff val="15000"/>
                  </a:schemeClr>
                </a:solidFill>
                <a:latin typeface="Helvetica"/>
                <a:cs typeface="Helvetica"/>
              </a:rPr>
              <a:t>. 2007.</a:t>
            </a:r>
            <a:endParaRPr lang="en-US" sz="1100" dirty="0">
              <a:solidFill>
                <a:schemeClr val="tx1">
                  <a:lumMod val="85000"/>
                  <a:lumOff val="15000"/>
                </a:schemeClr>
              </a:solidFill>
              <a:latin typeface="Helvetica"/>
              <a:cs typeface="Helvetica"/>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8305799" y="0"/>
            <a:ext cx="838201" cy="6858000"/>
          </a:xfrm>
          <a:prstGeom prst="rect">
            <a:avLst/>
          </a:prstGeom>
          <a:solidFill>
            <a:srgbClr val="5C495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99_header.gif"/>
          <p:cNvPicPr>
            <a:picLocks noChangeAspect="1"/>
          </p:cNvPicPr>
          <p:nvPr/>
        </p:nvPicPr>
        <p:blipFill>
          <a:blip r:embed="rId3"/>
          <a:srcRect l="75791" r="8376"/>
          <a:stretch>
            <a:fillRect/>
          </a:stretch>
        </p:blipFill>
        <p:spPr>
          <a:xfrm>
            <a:off x="8305799" y="6431547"/>
            <a:ext cx="838200" cy="426453"/>
          </a:xfrm>
          <a:prstGeom prst="rect">
            <a:avLst/>
          </a:prstGeom>
        </p:spPr>
      </p:pic>
      <p:pic>
        <p:nvPicPr>
          <p:cNvPr id="5" name="Picture 4" descr="2010JRO0512005.jpg"/>
          <p:cNvPicPr>
            <a:picLocks noChangeAspect="1"/>
          </p:cNvPicPr>
          <p:nvPr/>
        </p:nvPicPr>
        <p:blipFill>
          <a:blip r:embed="rId4"/>
          <a:stretch>
            <a:fillRect/>
          </a:stretch>
        </p:blipFill>
        <p:spPr>
          <a:xfrm>
            <a:off x="0" y="1048159"/>
            <a:ext cx="8305799" cy="5383388"/>
          </a:xfrm>
          <a:prstGeom prst="rect">
            <a:avLst/>
          </a:prstGeom>
        </p:spPr>
      </p:pic>
      <p:sp>
        <p:nvSpPr>
          <p:cNvPr id="6" name="TextBox 5"/>
          <p:cNvSpPr txBox="1"/>
          <p:nvPr/>
        </p:nvSpPr>
        <p:spPr>
          <a:xfrm>
            <a:off x="8305800" y="1295401"/>
            <a:ext cx="838201" cy="5136145"/>
          </a:xfrm>
          <a:prstGeom prst="rect">
            <a:avLst/>
          </a:prstGeom>
          <a:noFill/>
        </p:spPr>
        <p:txBody>
          <a:bodyPr wrap="square" rtlCol="0" anchor="b">
            <a:noAutofit/>
          </a:bodyPr>
          <a:lstStyle/>
          <a:p>
            <a:r>
              <a:rPr lang="en-US" sz="1100" dirty="0" smtClean="0">
                <a:solidFill>
                  <a:schemeClr val="tx1">
                    <a:lumMod val="85000"/>
                    <a:lumOff val="15000"/>
                  </a:schemeClr>
                </a:solidFill>
                <a:latin typeface="Helvetica"/>
                <a:cs typeface="Helvetica"/>
              </a:rPr>
              <a:t>Kitchen, Fairbanks House, 1636, Dedham, Massa-</a:t>
            </a:r>
            <a:r>
              <a:rPr lang="en-US" sz="1100" dirty="0" err="1" smtClean="0">
                <a:solidFill>
                  <a:schemeClr val="tx1">
                    <a:lumMod val="85000"/>
                    <a:lumOff val="15000"/>
                  </a:schemeClr>
                </a:solidFill>
                <a:latin typeface="Helvetica"/>
                <a:cs typeface="Helvetica"/>
              </a:rPr>
              <a:t>chusetts</a:t>
            </a:r>
            <a:r>
              <a:rPr lang="en-US" sz="1100" dirty="0" smtClean="0">
                <a:solidFill>
                  <a:schemeClr val="tx1">
                    <a:lumMod val="85000"/>
                    <a:lumOff val="15000"/>
                  </a:schemeClr>
                </a:solidFill>
                <a:latin typeface="Helvetica"/>
                <a:cs typeface="Helvetica"/>
              </a:rPr>
              <a:t>. Photo by Willie Graham, 2000.</a:t>
            </a:r>
            <a:endParaRPr lang="en-US" sz="1100" dirty="0">
              <a:solidFill>
                <a:schemeClr val="tx1">
                  <a:lumMod val="85000"/>
                  <a:lumOff val="15000"/>
                </a:schemeClr>
              </a:solidFill>
              <a:latin typeface="Helvetica"/>
              <a:cs typeface="Helvetica"/>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8305799" y="0"/>
            <a:ext cx="838201" cy="6858000"/>
          </a:xfrm>
          <a:prstGeom prst="rect">
            <a:avLst/>
          </a:prstGeom>
          <a:solidFill>
            <a:srgbClr val="5C495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99_header.gif"/>
          <p:cNvPicPr>
            <a:picLocks noChangeAspect="1"/>
          </p:cNvPicPr>
          <p:nvPr/>
        </p:nvPicPr>
        <p:blipFill>
          <a:blip r:embed="rId3"/>
          <a:srcRect l="75791" r="8376"/>
          <a:stretch>
            <a:fillRect/>
          </a:stretch>
        </p:blipFill>
        <p:spPr>
          <a:xfrm>
            <a:off x="8305799" y="6431547"/>
            <a:ext cx="838200" cy="426453"/>
          </a:xfrm>
          <a:prstGeom prst="rect">
            <a:avLst/>
          </a:prstGeom>
        </p:spPr>
      </p:pic>
      <p:pic>
        <p:nvPicPr>
          <p:cNvPr id="5" name="Picture 4" descr="2008CRL0509093.jpg"/>
          <p:cNvPicPr>
            <a:picLocks noChangeAspect="1"/>
          </p:cNvPicPr>
          <p:nvPr/>
        </p:nvPicPr>
        <p:blipFill>
          <a:blip r:embed="rId4"/>
          <a:stretch>
            <a:fillRect/>
          </a:stretch>
        </p:blipFill>
        <p:spPr>
          <a:xfrm>
            <a:off x="1676400" y="-6970"/>
            <a:ext cx="5003800" cy="6864970"/>
          </a:xfrm>
          <a:prstGeom prst="rect">
            <a:avLst/>
          </a:prstGeom>
        </p:spPr>
      </p:pic>
      <p:sp>
        <p:nvSpPr>
          <p:cNvPr id="6" name="TextBox 5"/>
          <p:cNvSpPr txBox="1"/>
          <p:nvPr/>
        </p:nvSpPr>
        <p:spPr>
          <a:xfrm>
            <a:off x="8305800" y="1295401"/>
            <a:ext cx="838201" cy="5136145"/>
          </a:xfrm>
          <a:prstGeom prst="rect">
            <a:avLst/>
          </a:prstGeom>
          <a:noFill/>
        </p:spPr>
        <p:txBody>
          <a:bodyPr wrap="square" rtlCol="0" anchor="b">
            <a:noAutofit/>
          </a:bodyPr>
          <a:lstStyle/>
          <a:p>
            <a:r>
              <a:rPr lang="en-US" sz="1100" dirty="0" err="1" smtClean="0">
                <a:solidFill>
                  <a:schemeClr val="tx1">
                    <a:lumMod val="85000"/>
                    <a:lumOff val="15000"/>
                  </a:schemeClr>
                </a:solidFill>
                <a:latin typeface="Helvetica"/>
                <a:cs typeface="Helvetica"/>
              </a:rPr>
              <a:t>Ahwahnee</a:t>
            </a:r>
            <a:r>
              <a:rPr lang="en-US" sz="1100" dirty="0" smtClean="0">
                <a:solidFill>
                  <a:schemeClr val="tx1">
                    <a:lumMod val="85000"/>
                    <a:lumOff val="15000"/>
                  </a:schemeClr>
                </a:solidFill>
                <a:latin typeface="Helvetica"/>
                <a:cs typeface="Helvetica"/>
              </a:rPr>
              <a:t> Hotel, 1927, Gilbert Under-wood, architect, Yosemite National Park, Mariposa </a:t>
            </a:r>
            <a:r>
              <a:rPr lang="en-US" sz="1100" dirty="0" err="1" smtClean="0">
                <a:solidFill>
                  <a:schemeClr val="tx1">
                    <a:lumMod val="85000"/>
                    <a:lumOff val="15000"/>
                  </a:schemeClr>
                </a:solidFill>
                <a:latin typeface="Helvetica"/>
                <a:cs typeface="Helvetica"/>
              </a:rPr>
              <a:t>Cty</a:t>
            </a:r>
            <a:r>
              <a:rPr lang="en-US" sz="1100" dirty="0" smtClean="0">
                <a:solidFill>
                  <a:schemeClr val="tx1">
                    <a:lumMod val="85000"/>
                    <a:lumOff val="15000"/>
                  </a:schemeClr>
                </a:solidFill>
                <a:latin typeface="Helvetica"/>
                <a:cs typeface="Helvetica"/>
              </a:rPr>
              <a:t>, California. Photo by Carl R. Lounsbury2008.</a:t>
            </a:r>
            <a:endParaRPr lang="en-US" sz="1100" dirty="0">
              <a:solidFill>
                <a:schemeClr val="tx1">
                  <a:lumMod val="85000"/>
                  <a:lumOff val="15000"/>
                </a:schemeClr>
              </a:solidFill>
              <a:latin typeface="Helvetica"/>
              <a:cs typeface="Helvetica"/>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8305799" y="0"/>
            <a:ext cx="838201" cy="6858000"/>
          </a:xfrm>
          <a:prstGeom prst="rect">
            <a:avLst/>
          </a:prstGeom>
          <a:solidFill>
            <a:srgbClr val="5C495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99_header.gif"/>
          <p:cNvPicPr>
            <a:picLocks noChangeAspect="1"/>
          </p:cNvPicPr>
          <p:nvPr/>
        </p:nvPicPr>
        <p:blipFill>
          <a:blip r:embed="rId3"/>
          <a:stretch>
            <a:fillRect/>
          </a:stretch>
        </p:blipFill>
        <p:spPr>
          <a:xfrm>
            <a:off x="0" y="6121400"/>
            <a:ext cx="9144000" cy="736600"/>
          </a:xfrm>
          <a:prstGeom prst="rect">
            <a:avLst/>
          </a:prstGeom>
        </p:spPr>
      </p:pic>
      <p:pic>
        <p:nvPicPr>
          <p:cNvPr id="6" name="Picture 5" descr="2005CRL0414078.jpg"/>
          <p:cNvPicPr>
            <a:picLocks noChangeAspect="1"/>
          </p:cNvPicPr>
          <p:nvPr/>
        </p:nvPicPr>
        <p:blipFill>
          <a:blip r:embed="rId4"/>
          <a:stretch>
            <a:fillRect/>
          </a:stretch>
        </p:blipFill>
        <p:spPr>
          <a:xfrm>
            <a:off x="0" y="644230"/>
            <a:ext cx="8305798" cy="5527970"/>
          </a:xfrm>
          <a:prstGeom prst="rect">
            <a:avLst/>
          </a:prstGeom>
        </p:spPr>
      </p:pic>
      <p:sp>
        <p:nvSpPr>
          <p:cNvPr id="8" name="TextBox 7"/>
          <p:cNvSpPr txBox="1"/>
          <p:nvPr/>
        </p:nvSpPr>
        <p:spPr>
          <a:xfrm>
            <a:off x="8305800" y="985255"/>
            <a:ext cx="838201" cy="5136145"/>
          </a:xfrm>
          <a:prstGeom prst="rect">
            <a:avLst/>
          </a:prstGeom>
          <a:noFill/>
        </p:spPr>
        <p:txBody>
          <a:bodyPr wrap="square" rtlCol="0" anchor="b">
            <a:noAutofit/>
          </a:bodyPr>
          <a:lstStyle/>
          <a:p>
            <a:r>
              <a:rPr lang="en-US" sz="1100" dirty="0" smtClean="0">
                <a:solidFill>
                  <a:schemeClr val="tx1">
                    <a:lumMod val="85000"/>
                    <a:lumOff val="15000"/>
                  </a:schemeClr>
                </a:solidFill>
                <a:latin typeface="Helvetica"/>
                <a:cs typeface="Helvetica"/>
              </a:rPr>
              <a:t>Empire Ranch. Pima </a:t>
            </a:r>
            <a:r>
              <a:rPr lang="en-US" sz="1100" dirty="0" err="1" smtClean="0">
                <a:solidFill>
                  <a:schemeClr val="tx1">
                    <a:lumMod val="85000"/>
                    <a:lumOff val="15000"/>
                  </a:schemeClr>
                </a:solidFill>
                <a:latin typeface="Helvetica"/>
                <a:cs typeface="Helvetica"/>
              </a:rPr>
              <a:t>Cty</a:t>
            </a:r>
            <a:r>
              <a:rPr lang="en-US" sz="1100" dirty="0" smtClean="0">
                <a:solidFill>
                  <a:schemeClr val="tx1">
                    <a:lumMod val="85000"/>
                    <a:lumOff val="15000"/>
                  </a:schemeClr>
                </a:solidFill>
                <a:latin typeface="Helvetica"/>
                <a:cs typeface="Helvetica"/>
              </a:rPr>
              <a:t>, Arizona. Photo by Carl R. Lounsbury2005.</a:t>
            </a:r>
            <a:endParaRPr lang="en-US" sz="1100" dirty="0">
              <a:solidFill>
                <a:schemeClr val="tx1">
                  <a:lumMod val="85000"/>
                  <a:lumOff val="15000"/>
                </a:schemeClr>
              </a:solidFill>
              <a:latin typeface="Helvetica"/>
              <a:cs typeface="Helvetica"/>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8305799" y="0"/>
            <a:ext cx="838201" cy="6858000"/>
          </a:xfrm>
          <a:prstGeom prst="rect">
            <a:avLst/>
          </a:prstGeom>
          <a:solidFill>
            <a:srgbClr val="5C495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99_header.gif"/>
          <p:cNvPicPr>
            <a:picLocks noChangeAspect="1"/>
          </p:cNvPicPr>
          <p:nvPr/>
        </p:nvPicPr>
        <p:blipFill>
          <a:blip r:embed="rId3"/>
          <a:srcRect l="75791" r="8376"/>
          <a:stretch>
            <a:fillRect/>
          </a:stretch>
        </p:blipFill>
        <p:spPr>
          <a:xfrm>
            <a:off x="8305798" y="6431547"/>
            <a:ext cx="838200" cy="426453"/>
          </a:xfrm>
          <a:prstGeom prst="rect">
            <a:avLst/>
          </a:prstGeom>
        </p:spPr>
      </p:pic>
      <p:sp>
        <p:nvSpPr>
          <p:cNvPr id="8" name="TextBox 7"/>
          <p:cNvSpPr txBox="1"/>
          <p:nvPr/>
        </p:nvSpPr>
        <p:spPr>
          <a:xfrm>
            <a:off x="8305800" y="1295401"/>
            <a:ext cx="838201" cy="5136145"/>
          </a:xfrm>
          <a:prstGeom prst="rect">
            <a:avLst/>
          </a:prstGeom>
          <a:noFill/>
        </p:spPr>
        <p:txBody>
          <a:bodyPr wrap="square" rtlCol="0" anchor="b">
            <a:noAutofit/>
          </a:bodyPr>
          <a:lstStyle/>
          <a:p>
            <a:r>
              <a:rPr lang="en-US" sz="1100" dirty="0" smtClean="0">
                <a:solidFill>
                  <a:schemeClr val="tx1">
                    <a:lumMod val="85000"/>
                    <a:lumOff val="15000"/>
                  </a:schemeClr>
                </a:solidFill>
                <a:latin typeface="Helvetica"/>
                <a:cs typeface="Helvetica"/>
              </a:rPr>
              <a:t>Carnegie Library, 1904. Petaluma, California. Photo by Carl R. </a:t>
            </a:r>
            <a:r>
              <a:rPr lang="en-US" sz="1100" dirty="0" err="1" smtClean="0">
                <a:solidFill>
                  <a:schemeClr val="tx1">
                    <a:lumMod val="85000"/>
                    <a:lumOff val="15000"/>
                  </a:schemeClr>
                </a:solidFill>
                <a:latin typeface="Helvetica"/>
                <a:cs typeface="Helvetica"/>
              </a:rPr>
              <a:t>Lounsbury</a:t>
            </a:r>
            <a:endParaRPr lang="en-US" sz="1100" dirty="0" smtClean="0">
              <a:solidFill>
                <a:schemeClr val="tx1">
                  <a:lumMod val="85000"/>
                  <a:lumOff val="15000"/>
                </a:schemeClr>
              </a:solidFill>
              <a:latin typeface="Helvetica"/>
              <a:cs typeface="Helvetica"/>
            </a:endParaRPr>
          </a:p>
          <a:p>
            <a:r>
              <a:rPr lang="en-US" sz="1100" dirty="0" smtClean="0">
                <a:solidFill>
                  <a:schemeClr val="tx1">
                    <a:lumMod val="85000"/>
                    <a:lumOff val="15000"/>
                  </a:schemeClr>
                </a:solidFill>
                <a:latin typeface="Helvetica"/>
                <a:cs typeface="Helvetica"/>
              </a:rPr>
              <a:t>1985.</a:t>
            </a:r>
            <a:endParaRPr lang="en-US" sz="1100" dirty="0">
              <a:solidFill>
                <a:schemeClr val="tx1">
                  <a:lumMod val="85000"/>
                  <a:lumOff val="15000"/>
                </a:schemeClr>
              </a:solidFill>
              <a:latin typeface="Helvetica"/>
              <a:cs typeface="Helvetica"/>
            </a:endParaRPr>
          </a:p>
        </p:txBody>
      </p:sp>
      <p:pic>
        <p:nvPicPr>
          <p:cNvPr id="12" name="Picture 11" descr="2010JRO0507065 copy.jpg"/>
          <p:cNvPicPr>
            <a:picLocks noChangeAspect="1"/>
          </p:cNvPicPr>
          <p:nvPr/>
        </p:nvPicPr>
        <p:blipFill>
          <a:blip r:embed="rId4"/>
          <a:stretch>
            <a:fillRect/>
          </a:stretch>
        </p:blipFill>
        <p:spPr>
          <a:xfrm>
            <a:off x="0" y="1474611"/>
            <a:ext cx="8305800" cy="5383389"/>
          </a:xfrm>
          <a:prstGeom prst="rect">
            <a:avLst/>
          </a:prstGeom>
        </p:spPr>
      </p:pic>
      <p:sp>
        <p:nvSpPr>
          <p:cNvPr id="13" name="TextBox 12"/>
          <p:cNvSpPr txBox="1"/>
          <p:nvPr/>
        </p:nvSpPr>
        <p:spPr>
          <a:xfrm>
            <a:off x="228600" y="115669"/>
            <a:ext cx="8077198" cy="646331"/>
          </a:xfrm>
          <a:prstGeom prst="rect">
            <a:avLst/>
          </a:prstGeom>
          <a:noFill/>
        </p:spPr>
        <p:txBody>
          <a:bodyPr wrap="square" rtlCol="0">
            <a:spAutoFit/>
          </a:bodyPr>
          <a:lstStyle/>
          <a:p>
            <a:r>
              <a:rPr lang="en-US" dirty="0" smtClean="0">
                <a:solidFill>
                  <a:schemeClr val="accent4">
                    <a:lumMod val="50000"/>
                  </a:schemeClr>
                </a:solidFill>
                <a:latin typeface="PT Sans Narrow"/>
                <a:cs typeface="PT Sans Narrow"/>
              </a:rPr>
              <a:t>“Vernacular architecture is the study of those human actions and behaviors that are manifest in commonplace architecture.”</a:t>
            </a:r>
            <a:r>
              <a:rPr lang="en-US" cap="small" dirty="0" smtClean="0">
                <a:solidFill>
                  <a:schemeClr val="accent4">
                    <a:lumMod val="50000"/>
                  </a:schemeClr>
                </a:solidFill>
                <a:latin typeface="PT Sans Narrow"/>
                <a:cs typeface="PT Sans Narrow"/>
              </a:rPr>
              <a:t> </a:t>
            </a:r>
            <a:endParaRPr lang="en-US" cap="small" dirty="0">
              <a:solidFill>
                <a:schemeClr val="accent4">
                  <a:lumMod val="50000"/>
                </a:schemeClr>
              </a:solidFill>
              <a:latin typeface="PT Sans Narrow"/>
              <a:cs typeface="PT Sans Narrow"/>
            </a:endParaRPr>
          </a:p>
        </p:txBody>
      </p:sp>
      <p:sp>
        <p:nvSpPr>
          <p:cNvPr id="14" name="TextBox 13"/>
          <p:cNvSpPr txBox="1"/>
          <p:nvPr/>
        </p:nvSpPr>
        <p:spPr>
          <a:xfrm>
            <a:off x="4648200" y="646331"/>
            <a:ext cx="2993215" cy="276999"/>
          </a:xfrm>
          <a:prstGeom prst="rect">
            <a:avLst/>
          </a:prstGeom>
          <a:noFill/>
        </p:spPr>
        <p:txBody>
          <a:bodyPr wrap="none" rtlCol="0">
            <a:spAutoFit/>
          </a:bodyPr>
          <a:lstStyle/>
          <a:p>
            <a:r>
              <a:rPr lang="en-US" sz="1200" dirty="0" smtClean="0">
                <a:solidFill>
                  <a:schemeClr val="accent4">
                    <a:lumMod val="50000"/>
                  </a:schemeClr>
                </a:solidFill>
                <a:latin typeface="PT Sans Narrow"/>
                <a:cs typeface="PT Sans Narrow"/>
              </a:rPr>
              <a:t>– Thomas Carter and Elizabeth Collins </a:t>
            </a:r>
            <a:r>
              <a:rPr lang="en-US" sz="1200" dirty="0" err="1" smtClean="0">
                <a:solidFill>
                  <a:schemeClr val="accent4">
                    <a:lumMod val="50000"/>
                  </a:schemeClr>
                </a:solidFill>
                <a:latin typeface="PT Sans Narrow"/>
                <a:cs typeface="PT Sans Narrow"/>
              </a:rPr>
              <a:t>Cromley</a:t>
            </a:r>
            <a:r>
              <a:rPr lang="en-US" sz="1200" dirty="0" smtClean="0">
                <a:solidFill>
                  <a:schemeClr val="accent4">
                    <a:lumMod val="50000"/>
                  </a:schemeClr>
                </a:solidFill>
                <a:latin typeface="PT Sans Narrow"/>
                <a:cs typeface="PT Sans Narrow"/>
              </a:rPr>
              <a:t>, 2005</a:t>
            </a:r>
            <a:endParaRPr lang="en-US" sz="1200" dirty="0">
              <a:solidFill>
                <a:schemeClr val="accent4">
                  <a:lumMod val="50000"/>
                </a:schemeClr>
              </a:solidFill>
              <a:latin typeface="PT Sans Narrow"/>
              <a:cs typeface="PT Sans Narrow"/>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8305799" y="0"/>
            <a:ext cx="838201" cy="6858000"/>
          </a:xfrm>
          <a:prstGeom prst="rect">
            <a:avLst/>
          </a:prstGeom>
          <a:solidFill>
            <a:srgbClr val="5C495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228600" y="115669"/>
            <a:ext cx="8077198" cy="369332"/>
          </a:xfrm>
          <a:prstGeom prst="rect">
            <a:avLst/>
          </a:prstGeom>
          <a:noFill/>
        </p:spPr>
        <p:txBody>
          <a:bodyPr wrap="square" rtlCol="0">
            <a:spAutoFit/>
          </a:bodyPr>
          <a:lstStyle/>
          <a:p>
            <a:r>
              <a:rPr lang="en-US" dirty="0" smtClean="0">
                <a:solidFill>
                  <a:schemeClr val="accent4">
                    <a:lumMod val="50000"/>
                  </a:schemeClr>
                </a:solidFill>
                <a:latin typeface="PT Sans Narrow"/>
                <a:cs typeface="PT Sans Narrow"/>
              </a:rPr>
              <a:t>Individual buildings</a:t>
            </a:r>
            <a:endParaRPr lang="en-US" cap="small" dirty="0">
              <a:solidFill>
                <a:schemeClr val="accent4">
                  <a:lumMod val="50000"/>
                </a:schemeClr>
              </a:solidFill>
              <a:latin typeface="PT Sans Narrow"/>
              <a:cs typeface="PT Sans Narrow"/>
            </a:endParaRPr>
          </a:p>
        </p:txBody>
      </p:sp>
      <p:pic>
        <p:nvPicPr>
          <p:cNvPr id="7" name="Picture 6" descr="99_header.gif"/>
          <p:cNvPicPr>
            <a:picLocks noChangeAspect="1"/>
          </p:cNvPicPr>
          <p:nvPr/>
        </p:nvPicPr>
        <p:blipFill>
          <a:blip r:embed="rId3"/>
          <a:srcRect l="75791" r="8376"/>
          <a:stretch>
            <a:fillRect/>
          </a:stretch>
        </p:blipFill>
        <p:spPr>
          <a:xfrm>
            <a:off x="8305798" y="6431547"/>
            <a:ext cx="838200" cy="426453"/>
          </a:xfrm>
          <a:prstGeom prst="rect">
            <a:avLst/>
          </a:prstGeom>
        </p:spPr>
      </p:pic>
      <p:pic>
        <p:nvPicPr>
          <p:cNvPr id="9" name="Picture 8" descr="2004CRL0921188.jpg"/>
          <p:cNvPicPr>
            <a:picLocks noChangeAspect="1"/>
          </p:cNvPicPr>
          <p:nvPr/>
        </p:nvPicPr>
        <p:blipFill>
          <a:blip r:embed="rId4"/>
          <a:stretch>
            <a:fillRect/>
          </a:stretch>
        </p:blipFill>
        <p:spPr>
          <a:xfrm>
            <a:off x="-3177" y="741671"/>
            <a:ext cx="8308975" cy="6116329"/>
          </a:xfrm>
          <a:prstGeom prst="rect">
            <a:avLst/>
          </a:prstGeom>
        </p:spPr>
      </p:pic>
      <p:sp>
        <p:nvSpPr>
          <p:cNvPr id="12" name="TextBox 11"/>
          <p:cNvSpPr txBox="1"/>
          <p:nvPr/>
        </p:nvSpPr>
        <p:spPr>
          <a:xfrm>
            <a:off x="8305799" y="1295402"/>
            <a:ext cx="838201" cy="5136145"/>
          </a:xfrm>
          <a:prstGeom prst="rect">
            <a:avLst/>
          </a:prstGeom>
          <a:noFill/>
        </p:spPr>
        <p:txBody>
          <a:bodyPr wrap="square" rtlCol="0" anchor="b">
            <a:noAutofit/>
          </a:bodyPr>
          <a:lstStyle/>
          <a:p>
            <a:r>
              <a:rPr lang="en-US" sz="1100" dirty="0" smtClean="0">
                <a:solidFill>
                  <a:schemeClr val="tx1">
                    <a:lumMod val="85000"/>
                    <a:lumOff val="15000"/>
                  </a:schemeClr>
                </a:solidFill>
                <a:latin typeface="Helvetica"/>
                <a:cs typeface="Helvetica"/>
              </a:rPr>
              <a:t>Matthew Jones House,</a:t>
            </a:r>
          </a:p>
          <a:p>
            <a:r>
              <a:rPr lang="en-US" sz="1100" dirty="0" smtClean="0">
                <a:solidFill>
                  <a:schemeClr val="tx1">
                    <a:lumMod val="85000"/>
                    <a:lumOff val="15000"/>
                  </a:schemeClr>
                </a:solidFill>
                <a:latin typeface="Helvetica"/>
                <a:cs typeface="Helvetica"/>
              </a:rPr>
              <a:t> </a:t>
            </a:r>
            <a:r>
              <a:rPr lang="en-US" sz="1100" dirty="0" err="1" smtClean="0">
                <a:solidFill>
                  <a:schemeClr val="tx1">
                    <a:lumMod val="85000"/>
                    <a:lumOff val="15000"/>
                  </a:schemeClr>
                </a:solidFill>
                <a:latin typeface="Helvetica"/>
                <a:cs typeface="Helvetica"/>
              </a:rPr>
              <a:t>c</a:t>
            </a:r>
            <a:r>
              <a:rPr lang="en-US" sz="1100" dirty="0" smtClean="0">
                <a:solidFill>
                  <a:schemeClr val="tx1">
                    <a:lumMod val="85000"/>
                    <a:lumOff val="15000"/>
                  </a:schemeClr>
                </a:solidFill>
                <a:latin typeface="Helvetica"/>
                <a:cs typeface="Helvetica"/>
              </a:rPr>
              <a:t>. 1720, 1727, 1729, 1892-93. Newport News, Virginia. Photo by Carl R. Lounsbury2004.</a:t>
            </a:r>
            <a:endParaRPr lang="en-US" sz="1100" dirty="0">
              <a:solidFill>
                <a:schemeClr val="tx1">
                  <a:lumMod val="85000"/>
                  <a:lumOff val="15000"/>
                </a:schemeClr>
              </a:solidFill>
              <a:latin typeface="Helvetica"/>
              <a:cs typeface="Helvetica"/>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7" name="Picture 6" descr="1-Main St facades 2011.JPG"/>
          <p:cNvPicPr>
            <a:picLocks noChangeAspect="1"/>
          </p:cNvPicPr>
          <p:nvPr/>
        </p:nvPicPr>
        <p:blipFill>
          <a:blip r:embed="rId3"/>
          <a:srcRect l="9167"/>
          <a:stretch>
            <a:fillRect/>
          </a:stretch>
        </p:blipFill>
        <p:spPr>
          <a:xfrm>
            <a:off x="0" y="910222"/>
            <a:ext cx="8305799" cy="5521325"/>
          </a:xfrm>
          <a:prstGeom prst="rect">
            <a:avLst/>
          </a:prstGeom>
        </p:spPr>
      </p:pic>
      <p:sp>
        <p:nvSpPr>
          <p:cNvPr id="2" name="Rectangle 1"/>
          <p:cNvSpPr/>
          <p:nvPr/>
        </p:nvSpPr>
        <p:spPr>
          <a:xfrm>
            <a:off x="8305799" y="0"/>
            <a:ext cx="838201" cy="6858000"/>
          </a:xfrm>
          <a:prstGeom prst="rect">
            <a:avLst/>
          </a:prstGeom>
          <a:solidFill>
            <a:srgbClr val="5C495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228600" y="115669"/>
            <a:ext cx="8077198" cy="369332"/>
          </a:xfrm>
          <a:prstGeom prst="rect">
            <a:avLst/>
          </a:prstGeom>
          <a:noFill/>
        </p:spPr>
        <p:txBody>
          <a:bodyPr wrap="square" rtlCol="0">
            <a:spAutoFit/>
          </a:bodyPr>
          <a:lstStyle/>
          <a:p>
            <a:r>
              <a:rPr lang="en-US" dirty="0" smtClean="0">
                <a:solidFill>
                  <a:schemeClr val="accent4">
                    <a:lumMod val="50000"/>
                  </a:schemeClr>
                </a:solidFill>
                <a:latin typeface="PT Sans Narrow"/>
                <a:cs typeface="PT Sans Narrow"/>
              </a:rPr>
              <a:t>Assemblages of buildings</a:t>
            </a:r>
            <a:endParaRPr lang="en-US" cap="small" dirty="0">
              <a:solidFill>
                <a:schemeClr val="accent4">
                  <a:lumMod val="50000"/>
                </a:schemeClr>
              </a:solidFill>
              <a:latin typeface="PT Sans Narrow"/>
              <a:cs typeface="PT Sans Narrow"/>
            </a:endParaRPr>
          </a:p>
        </p:txBody>
      </p:sp>
      <p:pic>
        <p:nvPicPr>
          <p:cNvPr id="8" name="Picture 7" descr="99_header.gif"/>
          <p:cNvPicPr>
            <a:picLocks noChangeAspect="1"/>
          </p:cNvPicPr>
          <p:nvPr/>
        </p:nvPicPr>
        <p:blipFill>
          <a:blip r:embed="rId4"/>
          <a:srcRect l="75791" r="8376"/>
          <a:stretch>
            <a:fillRect/>
          </a:stretch>
        </p:blipFill>
        <p:spPr>
          <a:xfrm>
            <a:off x="8305798" y="6431547"/>
            <a:ext cx="838200" cy="426453"/>
          </a:xfrm>
          <a:prstGeom prst="rect">
            <a:avLst/>
          </a:prstGeom>
        </p:spPr>
      </p:pic>
      <p:sp>
        <p:nvSpPr>
          <p:cNvPr id="9" name="TextBox 8"/>
          <p:cNvSpPr txBox="1"/>
          <p:nvPr/>
        </p:nvSpPr>
        <p:spPr>
          <a:xfrm>
            <a:off x="8305800" y="1295401"/>
            <a:ext cx="838201" cy="5136145"/>
          </a:xfrm>
          <a:prstGeom prst="rect">
            <a:avLst/>
          </a:prstGeom>
          <a:noFill/>
        </p:spPr>
        <p:txBody>
          <a:bodyPr wrap="square" rtlCol="0" anchor="b">
            <a:noAutofit/>
          </a:bodyPr>
          <a:lstStyle/>
          <a:p>
            <a:r>
              <a:rPr lang="en-US" sz="1100" dirty="0" smtClean="0">
                <a:solidFill>
                  <a:schemeClr val="tx1">
                    <a:lumMod val="85000"/>
                    <a:lumOff val="15000"/>
                  </a:schemeClr>
                </a:solidFill>
                <a:latin typeface="Helvetica"/>
                <a:cs typeface="Helvetica"/>
              </a:rPr>
              <a:t>Main St., </a:t>
            </a:r>
            <a:r>
              <a:rPr lang="en-US" sz="1050" spc="-100" dirty="0" smtClean="0">
                <a:solidFill>
                  <a:schemeClr val="tx1">
                    <a:lumMod val="85000"/>
                    <a:lumOff val="15000"/>
                  </a:schemeClr>
                </a:solidFill>
                <a:latin typeface="Helvetica"/>
                <a:cs typeface="Helvetica"/>
              </a:rPr>
              <a:t>Darlington, </a:t>
            </a:r>
            <a:r>
              <a:rPr lang="en-US" sz="1100" dirty="0" smtClean="0">
                <a:solidFill>
                  <a:schemeClr val="tx1">
                    <a:lumMod val="85000"/>
                    <a:lumOff val="15000"/>
                  </a:schemeClr>
                </a:solidFill>
                <a:latin typeface="Helvetica"/>
                <a:cs typeface="Helvetica"/>
              </a:rPr>
              <a:t>Wisconsin Photo by Arnold R. </a:t>
            </a:r>
            <a:r>
              <a:rPr lang="en-US" sz="1100" dirty="0" err="1" smtClean="0">
                <a:solidFill>
                  <a:schemeClr val="tx1">
                    <a:lumMod val="85000"/>
                    <a:lumOff val="15000"/>
                  </a:schemeClr>
                </a:solidFill>
                <a:latin typeface="Helvetica"/>
                <a:cs typeface="Helvetica"/>
              </a:rPr>
              <a:t>Alanen</a:t>
            </a:r>
            <a:r>
              <a:rPr lang="en-US" sz="1100" dirty="0" smtClean="0">
                <a:solidFill>
                  <a:schemeClr val="tx1">
                    <a:lumMod val="85000"/>
                    <a:lumOff val="15000"/>
                  </a:schemeClr>
                </a:solidFill>
                <a:latin typeface="Helvetica"/>
                <a:cs typeface="Helvetica"/>
              </a:rPr>
              <a:t>. 2010.</a:t>
            </a:r>
            <a:endParaRPr lang="en-US" sz="1100" dirty="0">
              <a:solidFill>
                <a:schemeClr val="tx1">
                  <a:lumMod val="85000"/>
                  <a:lumOff val="15000"/>
                </a:schemeClr>
              </a:solidFill>
              <a:latin typeface="Helvetica"/>
              <a:cs typeface="Helvetica"/>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8305799" y="0"/>
            <a:ext cx="838201" cy="6858000"/>
          </a:xfrm>
          <a:prstGeom prst="rect">
            <a:avLst/>
          </a:prstGeom>
          <a:solidFill>
            <a:srgbClr val="5C495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228600" y="115669"/>
            <a:ext cx="8077198" cy="369332"/>
          </a:xfrm>
          <a:prstGeom prst="rect">
            <a:avLst/>
          </a:prstGeom>
          <a:noFill/>
        </p:spPr>
        <p:txBody>
          <a:bodyPr wrap="square" rtlCol="0">
            <a:spAutoFit/>
          </a:bodyPr>
          <a:lstStyle/>
          <a:p>
            <a:r>
              <a:rPr lang="en-US" dirty="0" smtClean="0">
                <a:solidFill>
                  <a:schemeClr val="accent4">
                    <a:lumMod val="50000"/>
                  </a:schemeClr>
                </a:solidFill>
                <a:latin typeface="PT Sans Narrow"/>
                <a:cs typeface="PT Sans Narrow"/>
              </a:rPr>
              <a:t>Landscapes</a:t>
            </a:r>
            <a:endParaRPr lang="en-US" cap="small" dirty="0">
              <a:solidFill>
                <a:schemeClr val="accent4">
                  <a:lumMod val="50000"/>
                </a:schemeClr>
              </a:solidFill>
              <a:latin typeface="PT Sans Narrow"/>
              <a:cs typeface="PT Sans Narrow"/>
            </a:endParaRPr>
          </a:p>
        </p:txBody>
      </p:sp>
      <p:pic>
        <p:nvPicPr>
          <p:cNvPr id="7" name="Picture 6" descr="99_header.gif"/>
          <p:cNvPicPr>
            <a:picLocks noChangeAspect="1"/>
          </p:cNvPicPr>
          <p:nvPr/>
        </p:nvPicPr>
        <p:blipFill>
          <a:blip r:embed="rId3"/>
          <a:srcRect l="75791" r="8376"/>
          <a:stretch>
            <a:fillRect/>
          </a:stretch>
        </p:blipFill>
        <p:spPr>
          <a:xfrm>
            <a:off x="8305798" y="6431547"/>
            <a:ext cx="838200" cy="426453"/>
          </a:xfrm>
          <a:prstGeom prst="rect">
            <a:avLst/>
          </a:prstGeom>
        </p:spPr>
      </p:pic>
      <p:sp>
        <p:nvSpPr>
          <p:cNvPr id="9" name="TextBox 8"/>
          <p:cNvSpPr txBox="1"/>
          <p:nvPr/>
        </p:nvSpPr>
        <p:spPr>
          <a:xfrm>
            <a:off x="8305800" y="1295401"/>
            <a:ext cx="838201" cy="5136145"/>
          </a:xfrm>
          <a:prstGeom prst="rect">
            <a:avLst/>
          </a:prstGeom>
          <a:noFill/>
        </p:spPr>
        <p:txBody>
          <a:bodyPr wrap="square" rtlCol="0" anchor="b">
            <a:noAutofit/>
          </a:bodyPr>
          <a:lstStyle/>
          <a:p>
            <a:r>
              <a:rPr lang="en-US" sz="1100" dirty="0" smtClean="0">
                <a:solidFill>
                  <a:schemeClr val="tx1">
                    <a:lumMod val="85000"/>
                    <a:lumOff val="15000"/>
                  </a:schemeClr>
                </a:solidFill>
                <a:latin typeface="Helvetica"/>
                <a:cs typeface="Helvetica"/>
              </a:rPr>
              <a:t>St. Pierre et </a:t>
            </a:r>
            <a:r>
              <a:rPr lang="en-US" sz="1100" dirty="0" err="1" smtClean="0">
                <a:solidFill>
                  <a:schemeClr val="tx1">
                    <a:lumMod val="85000"/>
                    <a:lumOff val="15000"/>
                  </a:schemeClr>
                </a:solidFill>
                <a:latin typeface="Helvetica"/>
                <a:cs typeface="Helvetica"/>
              </a:rPr>
              <a:t>Michelon</a:t>
            </a:r>
            <a:r>
              <a:rPr lang="en-US" sz="1100" dirty="0" smtClean="0">
                <a:solidFill>
                  <a:schemeClr val="tx1">
                    <a:lumMod val="85000"/>
                    <a:lumOff val="15000"/>
                  </a:schemeClr>
                </a:solidFill>
                <a:latin typeface="Helvetica"/>
                <a:cs typeface="Helvetica"/>
              </a:rPr>
              <a:t>, </a:t>
            </a:r>
            <a:r>
              <a:rPr lang="en-US" sz="1100" spc="600" dirty="0" smtClean="0">
                <a:solidFill>
                  <a:schemeClr val="tx1">
                    <a:lumMod val="85000"/>
                    <a:lumOff val="15000"/>
                  </a:schemeClr>
                </a:solidFill>
                <a:latin typeface="Helvetica"/>
                <a:cs typeface="Helvetica"/>
              </a:rPr>
              <a:t>France (Off the coast of north-eastern Canada)</a:t>
            </a:r>
            <a:r>
              <a:rPr lang="en-US" sz="1100" dirty="0" smtClean="0">
                <a:solidFill>
                  <a:schemeClr val="tx1">
                    <a:lumMod val="85000"/>
                    <a:lumOff val="15000"/>
                  </a:schemeClr>
                </a:solidFill>
                <a:latin typeface="Helvetica"/>
                <a:cs typeface="Helvetica"/>
              </a:rPr>
              <a:t>. Photo by Jeff Klee.</a:t>
            </a:r>
          </a:p>
          <a:p>
            <a:r>
              <a:rPr lang="en-US" sz="1100" dirty="0" smtClean="0">
                <a:solidFill>
                  <a:schemeClr val="tx1">
                    <a:lumMod val="85000"/>
                    <a:lumOff val="15000"/>
                  </a:schemeClr>
                </a:solidFill>
                <a:latin typeface="Helvetica"/>
                <a:cs typeface="Helvetica"/>
              </a:rPr>
              <a:t>2003.</a:t>
            </a:r>
            <a:endParaRPr lang="en-US" sz="1100" dirty="0">
              <a:solidFill>
                <a:schemeClr val="tx1">
                  <a:lumMod val="85000"/>
                  <a:lumOff val="15000"/>
                </a:schemeClr>
              </a:solidFill>
              <a:latin typeface="Helvetica"/>
              <a:cs typeface="Helvetica"/>
            </a:endParaRPr>
          </a:p>
        </p:txBody>
      </p:sp>
      <p:pic>
        <p:nvPicPr>
          <p:cNvPr id="12" name="Picture 11" descr="2003JEK0605008.jpg"/>
          <p:cNvPicPr>
            <a:picLocks noChangeAspect="1"/>
          </p:cNvPicPr>
          <p:nvPr/>
        </p:nvPicPr>
        <p:blipFill>
          <a:blip r:embed="rId4"/>
          <a:stretch>
            <a:fillRect/>
          </a:stretch>
        </p:blipFill>
        <p:spPr>
          <a:xfrm>
            <a:off x="0" y="744009"/>
            <a:ext cx="8305800" cy="6113991"/>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12" name="Picture 11" descr="2010JRO0510023.jpg"/>
          <p:cNvPicPr>
            <a:picLocks noChangeAspect="1"/>
          </p:cNvPicPr>
          <p:nvPr/>
        </p:nvPicPr>
        <p:blipFill>
          <a:blip r:embed="rId3"/>
          <a:stretch>
            <a:fillRect/>
          </a:stretch>
        </p:blipFill>
        <p:spPr>
          <a:xfrm>
            <a:off x="4190997" y="845288"/>
            <a:ext cx="4114801" cy="2583712"/>
          </a:xfrm>
          <a:prstGeom prst="rect">
            <a:avLst/>
          </a:prstGeom>
        </p:spPr>
      </p:pic>
      <p:sp>
        <p:nvSpPr>
          <p:cNvPr id="2" name="Rectangle 1"/>
          <p:cNvSpPr/>
          <p:nvPr/>
        </p:nvSpPr>
        <p:spPr>
          <a:xfrm>
            <a:off x="8305799" y="0"/>
            <a:ext cx="838201" cy="6858000"/>
          </a:xfrm>
          <a:prstGeom prst="rect">
            <a:avLst/>
          </a:prstGeom>
          <a:solidFill>
            <a:srgbClr val="5C495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228600" y="115669"/>
            <a:ext cx="8077198" cy="369332"/>
          </a:xfrm>
          <a:prstGeom prst="rect">
            <a:avLst/>
          </a:prstGeom>
          <a:noFill/>
        </p:spPr>
        <p:txBody>
          <a:bodyPr wrap="square" rtlCol="0">
            <a:spAutoFit/>
          </a:bodyPr>
          <a:lstStyle/>
          <a:p>
            <a:r>
              <a:rPr lang="en-US" dirty="0" smtClean="0">
                <a:solidFill>
                  <a:schemeClr val="accent4">
                    <a:lumMod val="50000"/>
                  </a:schemeClr>
                </a:solidFill>
                <a:latin typeface="PT Sans Narrow"/>
                <a:cs typeface="PT Sans Narrow"/>
              </a:rPr>
              <a:t>Any kind of place: rural, urban, or suburban</a:t>
            </a:r>
            <a:endParaRPr lang="en-US" cap="small" dirty="0">
              <a:solidFill>
                <a:schemeClr val="accent4">
                  <a:lumMod val="50000"/>
                </a:schemeClr>
              </a:solidFill>
              <a:latin typeface="PT Sans Narrow"/>
              <a:cs typeface="PT Sans Narrow"/>
            </a:endParaRPr>
          </a:p>
        </p:txBody>
      </p:sp>
      <p:pic>
        <p:nvPicPr>
          <p:cNvPr id="9" name="Picture 8" descr="99_header.gif"/>
          <p:cNvPicPr>
            <a:picLocks noChangeAspect="1"/>
          </p:cNvPicPr>
          <p:nvPr/>
        </p:nvPicPr>
        <p:blipFill>
          <a:blip r:embed="rId4"/>
          <a:srcRect l="75791" r="8376"/>
          <a:stretch>
            <a:fillRect/>
          </a:stretch>
        </p:blipFill>
        <p:spPr>
          <a:xfrm>
            <a:off x="8305798" y="6431547"/>
            <a:ext cx="838200" cy="426453"/>
          </a:xfrm>
          <a:prstGeom prst="rect">
            <a:avLst/>
          </a:prstGeom>
        </p:spPr>
      </p:pic>
      <p:pic>
        <p:nvPicPr>
          <p:cNvPr id="13" name="Picture 12" descr="2006CRL0618067 (1).jpg"/>
          <p:cNvPicPr>
            <a:picLocks noChangeAspect="1"/>
          </p:cNvPicPr>
          <p:nvPr/>
        </p:nvPicPr>
        <p:blipFill>
          <a:blip r:embed="rId5"/>
          <a:stretch>
            <a:fillRect/>
          </a:stretch>
        </p:blipFill>
        <p:spPr>
          <a:xfrm>
            <a:off x="0" y="868680"/>
            <a:ext cx="3951289" cy="5989320"/>
          </a:xfrm>
          <a:prstGeom prst="rect">
            <a:avLst/>
          </a:prstGeom>
        </p:spPr>
      </p:pic>
      <p:sp>
        <p:nvSpPr>
          <p:cNvPr id="14" name="TextBox 13"/>
          <p:cNvSpPr txBox="1"/>
          <p:nvPr/>
        </p:nvSpPr>
        <p:spPr>
          <a:xfrm>
            <a:off x="8305800" y="868681"/>
            <a:ext cx="838201" cy="5562866"/>
          </a:xfrm>
          <a:prstGeom prst="rect">
            <a:avLst/>
          </a:prstGeom>
          <a:noFill/>
        </p:spPr>
        <p:txBody>
          <a:bodyPr wrap="square" rtlCol="0" anchor="b">
            <a:noAutofit/>
          </a:bodyPr>
          <a:lstStyle/>
          <a:p>
            <a:r>
              <a:rPr lang="en-US" sz="1100" dirty="0" smtClean="0">
                <a:solidFill>
                  <a:schemeClr val="tx1">
                    <a:lumMod val="85000"/>
                    <a:lumOff val="15000"/>
                  </a:schemeClr>
                </a:solidFill>
                <a:latin typeface="Helvetica"/>
                <a:cs typeface="Helvetica"/>
              </a:rPr>
              <a:t>339 Grand St, 1820s, Lower East Side, New York City. Photo 2006.</a:t>
            </a:r>
          </a:p>
          <a:p>
            <a:endParaRPr lang="en-US" sz="1100" dirty="0" smtClean="0">
              <a:solidFill>
                <a:schemeClr val="tx1">
                  <a:lumMod val="85000"/>
                  <a:lumOff val="15000"/>
                </a:schemeClr>
              </a:solidFill>
              <a:latin typeface="Helvetica"/>
              <a:cs typeface="Helvetica"/>
            </a:endParaRPr>
          </a:p>
          <a:p>
            <a:r>
              <a:rPr lang="en-US" sz="1100" dirty="0" smtClean="0">
                <a:solidFill>
                  <a:schemeClr val="tx1">
                    <a:lumMod val="85000"/>
                    <a:lumOff val="15000"/>
                  </a:schemeClr>
                </a:solidFill>
                <a:latin typeface="Helvetica"/>
                <a:cs typeface="Helvetica"/>
              </a:rPr>
              <a:t>Gilroy </a:t>
            </a:r>
            <a:r>
              <a:rPr lang="en-US" sz="1100" spc="-300" dirty="0" smtClean="0">
                <a:solidFill>
                  <a:schemeClr val="tx1">
                    <a:lumMod val="85000"/>
                    <a:lumOff val="15000"/>
                  </a:schemeClr>
                </a:solidFill>
                <a:latin typeface="Helvetica"/>
                <a:cs typeface="Helvetica"/>
              </a:rPr>
              <a:t>Farm-house, </a:t>
            </a:r>
            <a:r>
              <a:rPr lang="en-US" sz="1100" dirty="0" smtClean="0">
                <a:solidFill>
                  <a:schemeClr val="tx1">
                    <a:lumMod val="85000"/>
                    <a:lumOff val="15000"/>
                  </a:schemeClr>
                </a:solidFill>
                <a:latin typeface="Helvetica"/>
                <a:cs typeface="Helvetica"/>
              </a:rPr>
              <a:t>1850s. Rideau Township, </a:t>
            </a:r>
            <a:r>
              <a:rPr lang="en-US" sz="1100" dirty="0" err="1" smtClean="0">
                <a:solidFill>
                  <a:schemeClr val="tx1">
                    <a:lumMod val="85000"/>
                    <a:lumOff val="15000"/>
                  </a:schemeClr>
                </a:solidFill>
                <a:latin typeface="Helvetica"/>
                <a:cs typeface="Helvetica"/>
              </a:rPr>
              <a:t>Ottowa</a:t>
            </a:r>
            <a:r>
              <a:rPr lang="en-US" sz="1100" dirty="0" smtClean="0">
                <a:solidFill>
                  <a:schemeClr val="tx1">
                    <a:lumMod val="85000"/>
                    <a:lumOff val="15000"/>
                  </a:schemeClr>
                </a:solidFill>
                <a:latin typeface="Helvetica"/>
                <a:cs typeface="Helvetica"/>
              </a:rPr>
              <a:t>, Canada. Photo 1995.</a:t>
            </a:r>
          </a:p>
          <a:p>
            <a:endParaRPr lang="en-US" sz="1100" dirty="0" smtClean="0">
              <a:solidFill>
                <a:schemeClr val="tx1">
                  <a:lumMod val="85000"/>
                  <a:lumOff val="15000"/>
                </a:schemeClr>
              </a:solidFill>
              <a:latin typeface="Helvetica"/>
              <a:cs typeface="Helvetica"/>
            </a:endParaRPr>
          </a:p>
          <a:p>
            <a:r>
              <a:rPr lang="en-US" sz="1050" spc="-300" dirty="0" err="1" smtClean="0">
                <a:solidFill>
                  <a:schemeClr val="tx1">
                    <a:lumMod val="85000"/>
                    <a:lumOff val="15000"/>
                  </a:schemeClr>
                </a:solidFill>
                <a:latin typeface="Helvetica"/>
                <a:cs typeface="Helvetica"/>
              </a:rPr>
              <a:t>Copperton</a:t>
            </a:r>
            <a:r>
              <a:rPr lang="en-US" sz="1050" spc="-300" dirty="0" smtClean="0">
                <a:solidFill>
                  <a:schemeClr val="tx1">
                    <a:lumMod val="85000"/>
                    <a:lumOff val="15000"/>
                  </a:schemeClr>
                </a:solidFill>
                <a:latin typeface="Helvetica"/>
                <a:cs typeface="Helvetica"/>
              </a:rPr>
              <a:t>, </a:t>
            </a:r>
            <a:r>
              <a:rPr lang="en-US" sz="1100" dirty="0" smtClean="0">
                <a:solidFill>
                  <a:schemeClr val="tx1">
                    <a:lumMod val="85000"/>
                    <a:lumOff val="15000"/>
                  </a:schemeClr>
                </a:solidFill>
                <a:latin typeface="Helvetica"/>
                <a:cs typeface="Helvetica"/>
              </a:rPr>
              <a:t>Utah, 20th-century. Photo 1987.</a:t>
            </a:r>
          </a:p>
          <a:p>
            <a:endParaRPr lang="en-US" sz="1100" dirty="0" smtClean="0">
              <a:solidFill>
                <a:schemeClr val="tx1">
                  <a:lumMod val="85000"/>
                  <a:lumOff val="15000"/>
                </a:schemeClr>
              </a:solidFill>
              <a:latin typeface="Helvetica"/>
              <a:cs typeface="Helvetica"/>
            </a:endParaRPr>
          </a:p>
          <a:p>
            <a:r>
              <a:rPr lang="en-US" sz="1100" dirty="0" smtClean="0">
                <a:solidFill>
                  <a:schemeClr val="tx1">
                    <a:lumMod val="85000"/>
                    <a:lumOff val="15000"/>
                  </a:schemeClr>
                </a:solidFill>
                <a:latin typeface="Helvetica"/>
                <a:cs typeface="Helvetica"/>
              </a:rPr>
              <a:t>All photos by Carl R. </a:t>
            </a:r>
            <a:r>
              <a:rPr lang="en-US" sz="1100" dirty="0" err="1" smtClean="0">
                <a:solidFill>
                  <a:schemeClr val="tx1">
                    <a:lumMod val="85000"/>
                    <a:lumOff val="15000"/>
                  </a:schemeClr>
                </a:solidFill>
                <a:latin typeface="Helvetica"/>
                <a:cs typeface="Helvetica"/>
              </a:rPr>
              <a:t>Lounsbury</a:t>
            </a:r>
            <a:endParaRPr lang="en-US" sz="1100" dirty="0">
              <a:solidFill>
                <a:schemeClr val="tx1">
                  <a:lumMod val="85000"/>
                  <a:lumOff val="15000"/>
                </a:schemeClr>
              </a:solidFill>
              <a:latin typeface="Helvetica"/>
              <a:cs typeface="Helvetica"/>
            </a:endParaRPr>
          </a:p>
        </p:txBody>
      </p:sp>
      <p:pic>
        <p:nvPicPr>
          <p:cNvPr id="15" name="Picture 14" descr="2010JRO0507087 copy.jpg"/>
          <p:cNvPicPr>
            <a:picLocks noChangeAspect="1"/>
          </p:cNvPicPr>
          <p:nvPr/>
        </p:nvPicPr>
        <p:blipFill>
          <a:blip r:embed="rId6"/>
          <a:stretch>
            <a:fillRect/>
          </a:stretch>
        </p:blipFill>
        <p:spPr>
          <a:xfrm>
            <a:off x="4191000" y="3882683"/>
            <a:ext cx="4114801" cy="2975317"/>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8305799" y="0"/>
            <a:ext cx="838201" cy="6858000"/>
          </a:xfrm>
          <a:prstGeom prst="rect">
            <a:avLst/>
          </a:prstGeom>
          <a:solidFill>
            <a:srgbClr val="5C495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228600" y="115669"/>
            <a:ext cx="8077198" cy="369332"/>
          </a:xfrm>
          <a:prstGeom prst="rect">
            <a:avLst/>
          </a:prstGeom>
          <a:noFill/>
        </p:spPr>
        <p:txBody>
          <a:bodyPr wrap="square" rtlCol="0">
            <a:spAutoFit/>
          </a:bodyPr>
          <a:lstStyle/>
          <a:p>
            <a:r>
              <a:rPr lang="en-US" dirty="0" smtClean="0">
                <a:solidFill>
                  <a:schemeClr val="accent4">
                    <a:lumMod val="50000"/>
                  </a:schemeClr>
                </a:solidFill>
                <a:latin typeface="PT Sans Narrow"/>
                <a:cs typeface="PT Sans Narrow"/>
              </a:rPr>
              <a:t>Any kind of use: agricultural, commercial, domestic, or industrial</a:t>
            </a:r>
            <a:endParaRPr lang="en-US" cap="small" dirty="0">
              <a:solidFill>
                <a:schemeClr val="accent4">
                  <a:lumMod val="50000"/>
                </a:schemeClr>
              </a:solidFill>
              <a:latin typeface="PT Sans Narrow"/>
              <a:cs typeface="PT Sans Narrow"/>
            </a:endParaRPr>
          </a:p>
        </p:txBody>
      </p:sp>
      <p:pic>
        <p:nvPicPr>
          <p:cNvPr id="11" name="Picture 10" descr="99_header.gif"/>
          <p:cNvPicPr>
            <a:picLocks noChangeAspect="1"/>
          </p:cNvPicPr>
          <p:nvPr/>
        </p:nvPicPr>
        <p:blipFill>
          <a:blip r:embed="rId3"/>
          <a:srcRect l="75791" r="8376"/>
          <a:stretch>
            <a:fillRect/>
          </a:stretch>
        </p:blipFill>
        <p:spPr>
          <a:xfrm>
            <a:off x="8305798" y="6431547"/>
            <a:ext cx="838200" cy="426453"/>
          </a:xfrm>
          <a:prstGeom prst="rect">
            <a:avLst/>
          </a:prstGeom>
        </p:spPr>
      </p:pic>
      <p:pic>
        <p:nvPicPr>
          <p:cNvPr id="12" name="Picture 11" descr="2010JRO0507064.jpg"/>
          <p:cNvPicPr>
            <a:picLocks noChangeAspect="1"/>
          </p:cNvPicPr>
          <p:nvPr/>
        </p:nvPicPr>
        <p:blipFill>
          <a:blip r:embed="rId4"/>
          <a:stretch>
            <a:fillRect/>
          </a:stretch>
        </p:blipFill>
        <p:spPr>
          <a:xfrm>
            <a:off x="4419600" y="1371600"/>
            <a:ext cx="3697689" cy="2293937"/>
          </a:xfrm>
          <a:prstGeom prst="rect">
            <a:avLst/>
          </a:prstGeom>
        </p:spPr>
      </p:pic>
      <p:pic>
        <p:nvPicPr>
          <p:cNvPr id="13" name="Picture 12" descr="2004CRL0513255.jpg"/>
          <p:cNvPicPr>
            <a:picLocks noChangeAspect="1"/>
          </p:cNvPicPr>
          <p:nvPr/>
        </p:nvPicPr>
        <p:blipFill>
          <a:blip r:embed="rId5"/>
          <a:stretch>
            <a:fillRect/>
          </a:stretch>
        </p:blipFill>
        <p:spPr>
          <a:xfrm>
            <a:off x="243781" y="3973464"/>
            <a:ext cx="3871019" cy="1819379"/>
          </a:xfrm>
          <a:prstGeom prst="rect">
            <a:avLst/>
          </a:prstGeom>
        </p:spPr>
      </p:pic>
      <p:pic>
        <p:nvPicPr>
          <p:cNvPr id="14" name="Picture 13" descr="2010JRO0510071.jpg"/>
          <p:cNvPicPr>
            <a:picLocks noChangeAspect="1"/>
          </p:cNvPicPr>
          <p:nvPr/>
        </p:nvPicPr>
        <p:blipFill>
          <a:blip r:embed="rId6"/>
          <a:stretch>
            <a:fillRect/>
          </a:stretch>
        </p:blipFill>
        <p:spPr>
          <a:xfrm>
            <a:off x="4419600" y="3993677"/>
            <a:ext cx="3886198" cy="1799166"/>
          </a:xfrm>
          <a:prstGeom prst="rect">
            <a:avLst/>
          </a:prstGeom>
        </p:spPr>
      </p:pic>
      <p:pic>
        <p:nvPicPr>
          <p:cNvPr id="15" name="Picture 14" descr="2010JRO0511009.jpg"/>
          <p:cNvPicPr>
            <a:picLocks noChangeAspect="1"/>
          </p:cNvPicPr>
          <p:nvPr/>
        </p:nvPicPr>
        <p:blipFill>
          <a:blip r:embed="rId7"/>
          <a:stretch>
            <a:fillRect/>
          </a:stretch>
        </p:blipFill>
        <p:spPr>
          <a:xfrm>
            <a:off x="228600" y="1371600"/>
            <a:ext cx="3871019" cy="2293937"/>
          </a:xfrm>
          <a:prstGeom prst="rect">
            <a:avLst/>
          </a:prstGeom>
        </p:spPr>
      </p:pic>
      <p:sp>
        <p:nvSpPr>
          <p:cNvPr id="16" name="TextBox 15"/>
          <p:cNvSpPr txBox="1"/>
          <p:nvPr/>
        </p:nvSpPr>
        <p:spPr>
          <a:xfrm>
            <a:off x="8305800" y="1"/>
            <a:ext cx="838201" cy="6431546"/>
          </a:xfrm>
          <a:prstGeom prst="rect">
            <a:avLst/>
          </a:prstGeom>
          <a:noFill/>
        </p:spPr>
        <p:txBody>
          <a:bodyPr wrap="square" rtlCol="0" anchor="b">
            <a:noAutofit/>
          </a:bodyPr>
          <a:lstStyle/>
          <a:p>
            <a:r>
              <a:rPr lang="en-US" sz="1100" dirty="0" smtClean="0">
                <a:solidFill>
                  <a:schemeClr val="tx1">
                    <a:lumMod val="85000"/>
                    <a:lumOff val="15000"/>
                  </a:schemeClr>
                </a:solidFill>
                <a:latin typeface="Helvetica"/>
                <a:cs typeface="Helvetica"/>
              </a:rPr>
              <a:t>Center Mill, 1806–07, </a:t>
            </a:r>
            <a:r>
              <a:rPr lang="en-US" sz="1100" dirty="0" err="1" smtClean="0">
                <a:solidFill>
                  <a:schemeClr val="tx1">
                    <a:lumMod val="85000"/>
                    <a:lumOff val="15000"/>
                  </a:schemeClr>
                </a:solidFill>
                <a:latin typeface="Helvetica"/>
                <a:cs typeface="Helvetica"/>
              </a:rPr>
              <a:t>Slaters-ville</a:t>
            </a:r>
            <a:r>
              <a:rPr lang="en-US" sz="1100" dirty="0" smtClean="0">
                <a:solidFill>
                  <a:schemeClr val="tx1">
                    <a:lumMod val="85000"/>
                    <a:lumOff val="15000"/>
                  </a:schemeClr>
                </a:solidFill>
                <a:latin typeface="Helvetica"/>
                <a:cs typeface="Helvetica"/>
              </a:rPr>
              <a:t>, </a:t>
            </a:r>
            <a:r>
              <a:rPr lang="en-US" sz="1100" dirty="0" smtClean="0">
                <a:solidFill>
                  <a:schemeClr val="tx1">
                    <a:lumMod val="85000"/>
                    <a:lumOff val="15000"/>
                  </a:schemeClr>
                </a:solidFill>
                <a:latin typeface="Helvetica"/>
                <a:cs typeface="Helvetica"/>
              </a:rPr>
              <a:t>Rhode Island. </a:t>
            </a:r>
            <a:r>
              <a:rPr lang="en-US" sz="1100" dirty="0" smtClean="0">
                <a:solidFill>
                  <a:schemeClr val="tx1">
                    <a:lumMod val="85000"/>
                    <a:lumOff val="15000"/>
                  </a:schemeClr>
                </a:solidFill>
                <a:latin typeface="Helvetica"/>
                <a:cs typeface="Helvetica"/>
              </a:rPr>
              <a:t>Photo 2001.</a:t>
            </a:r>
          </a:p>
          <a:p>
            <a:endParaRPr lang="en-US" sz="1100" dirty="0" smtClean="0">
              <a:solidFill>
                <a:schemeClr val="tx1">
                  <a:lumMod val="85000"/>
                  <a:lumOff val="15000"/>
                </a:schemeClr>
              </a:solidFill>
              <a:latin typeface="Helvetica"/>
              <a:cs typeface="Helvetica"/>
            </a:endParaRPr>
          </a:p>
          <a:p>
            <a:r>
              <a:rPr lang="en-US" sz="1100" dirty="0" err="1" smtClean="0">
                <a:solidFill>
                  <a:schemeClr val="tx1">
                    <a:lumMod val="85000"/>
                    <a:lumOff val="15000"/>
                  </a:schemeClr>
                </a:solidFill>
                <a:latin typeface="Helvetica"/>
                <a:cs typeface="Helvetica"/>
              </a:rPr>
              <a:t>McNear</a:t>
            </a:r>
            <a:r>
              <a:rPr lang="en-US" sz="1100" dirty="0" smtClean="0">
                <a:solidFill>
                  <a:schemeClr val="tx1">
                    <a:lumMod val="85000"/>
                    <a:lumOff val="15000"/>
                  </a:schemeClr>
                </a:solidFill>
                <a:latin typeface="Helvetica"/>
                <a:cs typeface="Helvetica"/>
              </a:rPr>
              <a:t> Building, 1886. Petaluma, </a:t>
            </a:r>
            <a:r>
              <a:rPr lang="en-US" sz="1100" dirty="0" smtClean="0">
                <a:solidFill>
                  <a:schemeClr val="tx1">
                    <a:lumMod val="85000"/>
                    <a:lumOff val="15000"/>
                  </a:schemeClr>
                </a:solidFill>
                <a:latin typeface="Helvetica"/>
                <a:cs typeface="Helvetica"/>
              </a:rPr>
              <a:t>California. </a:t>
            </a:r>
            <a:r>
              <a:rPr lang="en-US" sz="1100" dirty="0" smtClean="0">
                <a:solidFill>
                  <a:schemeClr val="tx1">
                    <a:lumMod val="85000"/>
                    <a:lumOff val="15000"/>
                  </a:schemeClr>
                </a:solidFill>
                <a:latin typeface="Helvetica"/>
                <a:cs typeface="Helvetica"/>
              </a:rPr>
              <a:t>Photo 1985.</a:t>
            </a:r>
          </a:p>
          <a:p>
            <a:endParaRPr lang="en-US" sz="1100" dirty="0" smtClean="0">
              <a:solidFill>
                <a:schemeClr val="tx1">
                  <a:lumMod val="85000"/>
                  <a:lumOff val="15000"/>
                </a:schemeClr>
              </a:solidFill>
              <a:latin typeface="Helvetica"/>
              <a:cs typeface="Helvetica"/>
            </a:endParaRPr>
          </a:p>
          <a:p>
            <a:r>
              <a:rPr lang="en-US" sz="1100" dirty="0" smtClean="0">
                <a:solidFill>
                  <a:schemeClr val="tx1">
                    <a:lumMod val="85000"/>
                    <a:lumOff val="15000"/>
                  </a:schemeClr>
                </a:solidFill>
                <a:latin typeface="Helvetica"/>
                <a:cs typeface="Helvetica"/>
              </a:rPr>
              <a:t>Kauffman Barns, Berks </a:t>
            </a:r>
            <a:r>
              <a:rPr lang="en-US" sz="1100" dirty="0" err="1" smtClean="0">
                <a:solidFill>
                  <a:schemeClr val="tx1">
                    <a:lumMod val="85000"/>
                    <a:lumOff val="15000"/>
                  </a:schemeClr>
                </a:solidFill>
                <a:latin typeface="Helvetica"/>
                <a:cs typeface="Helvetica"/>
              </a:rPr>
              <a:t>Cty</a:t>
            </a:r>
            <a:r>
              <a:rPr lang="en-US" sz="1100" dirty="0" smtClean="0">
                <a:solidFill>
                  <a:schemeClr val="tx1">
                    <a:lumMod val="85000"/>
                    <a:lumOff val="15000"/>
                  </a:schemeClr>
                </a:solidFill>
                <a:latin typeface="Helvetica"/>
                <a:cs typeface="Helvetica"/>
              </a:rPr>
              <a:t>, </a:t>
            </a:r>
            <a:r>
              <a:rPr lang="en-US" sz="1100" dirty="0" err="1" smtClean="0">
                <a:solidFill>
                  <a:schemeClr val="tx1">
                    <a:lumMod val="85000"/>
                    <a:lumOff val="15000"/>
                  </a:schemeClr>
                </a:solidFill>
                <a:latin typeface="Helvetica"/>
                <a:cs typeface="Helvetica"/>
              </a:rPr>
              <a:t>Pennsyl-vania</a:t>
            </a:r>
            <a:r>
              <a:rPr lang="en-US" sz="1100" dirty="0" smtClean="0">
                <a:solidFill>
                  <a:schemeClr val="tx1">
                    <a:lumMod val="85000"/>
                    <a:lumOff val="15000"/>
                  </a:schemeClr>
                </a:solidFill>
                <a:latin typeface="Helvetica"/>
                <a:cs typeface="Helvetica"/>
              </a:rPr>
              <a:t>. </a:t>
            </a:r>
            <a:r>
              <a:rPr lang="en-US" sz="1100" dirty="0" smtClean="0">
                <a:solidFill>
                  <a:schemeClr val="tx1">
                    <a:lumMod val="85000"/>
                    <a:lumOff val="15000"/>
                  </a:schemeClr>
                </a:solidFill>
                <a:latin typeface="Helvetica"/>
                <a:cs typeface="Helvetica"/>
              </a:rPr>
              <a:t>Photo 2004.</a:t>
            </a:r>
          </a:p>
          <a:p>
            <a:endParaRPr lang="en-US" sz="1100" dirty="0" smtClean="0">
              <a:solidFill>
                <a:schemeClr val="tx1">
                  <a:lumMod val="85000"/>
                  <a:lumOff val="15000"/>
                </a:schemeClr>
              </a:solidFill>
              <a:latin typeface="Helvetica"/>
              <a:cs typeface="Helvetica"/>
            </a:endParaRPr>
          </a:p>
          <a:p>
            <a:r>
              <a:rPr lang="en-US" sz="1100" dirty="0" smtClean="0">
                <a:solidFill>
                  <a:schemeClr val="tx1">
                    <a:lumMod val="85000"/>
                    <a:lumOff val="15000"/>
                  </a:schemeClr>
                </a:solidFill>
                <a:latin typeface="Helvetica"/>
                <a:cs typeface="Helvetica"/>
              </a:rPr>
              <a:t>Parker House, </a:t>
            </a:r>
          </a:p>
          <a:p>
            <a:r>
              <a:rPr lang="en-US" sz="1100" dirty="0" err="1" smtClean="0">
                <a:solidFill>
                  <a:schemeClr val="tx1">
                    <a:lumMod val="85000"/>
                    <a:lumOff val="15000"/>
                  </a:schemeClr>
                </a:solidFill>
                <a:latin typeface="Helvetica"/>
                <a:cs typeface="Helvetica"/>
              </a:rPr>
              <a:t>c</a:t>
            </a:r>
            <a:r>
              <a:rPr lang="en-US" sz="1100" dirty="0" smtClean="0">
                <a:solidFill>
                  <a:schemeClr val="tx1">
                    <a:lumMod val="85000"/>
                    <a:lumOff val="15000"/>
                  </a:schemeClr>
                </a:solidFill>
                <a:latin typeface="Helvetica"/>
                <a:cs typeface="Helvetica"/>
              </a:rPr>
              <a:t>. 1840. Talbot </a:t>
            </a:r>
            <a:r>
              <a:rPr lang="en-US" sz="1100" dirty="0" err="1" smtClean="0">
                <a:solidFill>
                  <a:schemeClr val="tx1">
                    <a:lumMod val="85000"/>
                    <a:lumOff val="15000"/>
                  </a:schemeClr>
                </a:solidFill>
                <a:latin typeface="Helvetica"/>
                <a:cs typeface="Helvetica"/>
              </a:rPr>
              <a:t>Cty</a:t>
            </a:r>
            <a:r>
              <a:rPr lang="en-US" sz="1100" dirty="0" smtClean="0">
                <a:solidFill>
                  <a:schemeClr val="tx1">
                    <a:lumMod val="85000"/>
                    <a:lumOff val="15000"/>
                  </a:schemeClr>
                </a:solidFill>
                <a:latin typeface="Helvetica"/>
                <a:cs typeface="Helvetica"/>
              </a:rPr>
              <a:t>, Georgia. Photo 1999.</a:t>
            </a:r>
          </a:p>
          <a:p>
            <a:endParaRPr lang="en-US" sz="1100" dirty="0" smtClean="0">
              <a:solidFill>
                <a:schemeClr val="tx1">
                  <a:lumMod val="85000"/>
                  <a:lumOff val="15000"/>
                </a:schemeClr>
              </a:solidFill>
              <a:latin typeface="Helvetica"/>
              <a:cs typeface="Helvetica"/>
            </a:endParaRPr>
          </a:p>
          <a:p>
            <a:r>
              <a:rPr lang="en-US" sz="1100" dirty="0" smtClean="0">
                <a:solidFill>
                  <a:schemeClr val="tx1">
                    <a:lumMod val="85000"/>
                    <a:lumOff val="15000"/>
                  </a:schemeClr>
                </a:solidFill>
                <a:latin typeface="Helvetica"/>
                <a:cs typeface="Helvetica"/>
              </a:rPr>
              <a:t>All photos by Carl R. </a:t>
            </a:r>
            <a:r>
              <a:rPr lang="en-US" sz="1100" dirty="0" err="1" smtClean="0">
                <a:solidFill>
                  <a:schemeClr val="tx1">
                    <a:lumMod val="85000"/>
                    <a:lumOff val="15000"/>
                  </a:schemeClr>
                </a:solidFill>
                <a:latin typeface="Helvetica"/>
                <a:cs typeface="Helvetica"/>
              </a:rPr>
              <a:t>Lounsbury</a:t>
            </a:r>
            <a:endParaRPr lang="en-US" sz="1100" dirty="0" smtClean="0">
              <a:solidFill>
                <a:schemeClr val="tx1">
                  <a:lumMod val="85000"/>
                  <a:lumOff val="15000"/>
                </a:schemeClr>
              </a:solidFill>
              <a:latin typeface="Helvetica"/>
              <a:cs typeface="Helvetica"/>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8305799" y="0"/>
            <a:ext cx="838201" cy="6858000"/>
          </a:xfrm>
          <a:prstGeom prst="rect">
            <a:avLst/>
          </a:prstGeom>
          <a:solidFill>
            <a:srgbClr val="5C495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1" y="3142997"/>
            <a:ext cx="2743200" cy="369332"/>
          </a:xfrm>
          <a:prstGeom prst="rect">
            <a:avLst/>
          </a:prstGeom>
          <a:noFill/>
        </p:spPr>
        <p:txBody>
          <a:bodyPr wrap="square" rtlCol="0">
            <a:spAutoFit/>
          </a:bodyPr>
          <a:lstStyle/>
          <a:p>
            <a:r>
              <a:rPr lang="en-US" dirty="0" smtClean="0">
                <a:solidFill>
                  <a:schemeClr val="accent4">
                    <a:lumMod val="50000"/>
                  </a:schemeClr>
                </a:solidFill>
                <a:latin typeface="PT Sans Narrow"/>
                <a:cs typeface="PT Sans Narrow"/>
              </a:rPr>
              <a:t>Any age: very old and very new</a:t>
            </a:r>
            <a:endParaRPr lang="en-US" cap="small" dirty="0">
              <a:solidFill>
                <a:schemeClr val="accent4">
                  <a:lumMod val="50000"/>
                </a:schemeClr>
              </a:solidFill>
              <a:latin typeface="PT Sans Narrow"/>
              <a:cs typeface="PT Sans Narrow"/>
            </a:endParaRPr>
          </a:p>
        </p:txBody>
      </p:sp>
      <p:pic>
        <p:nvPicPr>
          <p:cNvPr id="8" name="Picture 7" descr="99_header.gif"/>
          <p:cNvPicPr>
            <a:picLocks noChangeAspect="1"/>
          </p:cNvPicPr>
          <p:nvPr/>
        </p:nvPicPr>
        <p:blipFill>
          <a:blip r:embed="rId3"/>
          <a:srcRect l="75791" r="8376"/>
          <a:stretch>
            <a:fillRect/>
          </a:stretch>
        </p:blipFill>
        <p:spPr>
          <a:xfrm>
            <a:off x="8305798" y="6431547"/>
            <a:ext cx="838200" cy="426453"/>
          </a:xfrm>
          <a:prstGeom prst="rect">
            <a:avLst/>
          </a:prstGeom>
        </p:spPr>
      </p:pic>
      <p:sp>
        <p:nvSpPr>
          <p:cNvPr id="12" name="TextBox 11"/>
          <p:cNvSpPr txBox="1"/>
          <p:nvPr/>
        </p:nvSpPr>
        <p:spPr>
          <a:xfrm>
            <a:off x="0" y="6108381"/>
            <a:ext cx="2666999" cy="646331"/>
          </a:xfrm>
          <a:prstGeom prst="rect">
            <a:avLst/>
          </a:prstGeom>
          <a:noFill/>
        </p:spPr>
        <p:txBody>
          <a:bodyPr wrap="square" rtlCol="0">
            <a:spAutoFit/>
          </a:bodyPr>
          <a:lstStyle/>
          <a:p>
            <a:r>
              <a:rPr lang="en-US" dirty="0" smtClean="0">
                <a:latin typeface="PT Sans Narrow"/>
                <a:cs typeface="PT Sans Narrow"/>
              </a:rPr>
              <a:t>And also re-used and </a:t>
            </a:r>
          </a:p>
          <a:p>
            <a:r>
              <a:rPr lang="en-US" dirty="0" smtClean="0">
                <a:latin typeface="PT Sans Narrow"/>
                <a:cs typeface="PT Sans Narrow"/>
              </a:rPr>
              <a:t>re-imagined over time</a:t>
            </a:r>
            <a:endParaRPr lang="en-US" dirty="0">
              <a:latin typeface="PT Sans Narrow"/>
              <a:cs typeface="PT Sans Narrow"/>
            </a:endParaRPr>
          </a:p>
        </p:txBody>
      </p:sp>
      <p:sp>
        <p:nvSpPr>
          <p:cNvPr id="13" name="TextBox 12"/>
          <p:cNvSpPr txBox="1"/>
          <p:nvPr/>
        </p:nvSpPr>
        <p:spPr>
          <a:xfrm>
            <a:off x="8305800" y="1295401"/>
            <a:ext cx="838201" cy="5136145"/>
          </a:xfrm>
          <a:prstGeom prst="rect">
            <a:avLst/>
          </a:prstGeom>
          <a:noFill/>
        </p:spPr>
        <p:txBody>
          <a:bodyPr wrap="square" rtlCol="0" anchor="b">
            <a:noAutofit/>
          </a:bodyPr>
          <a:lstStyle/>
          <a:p>
            <a:r>
              <a:rPr lang="en-US" sz="1100" dirty="0" smtClean="0">
                <a:solidFill>
                  <a:schemeClr val="tx1">
                    <a:lumMod val="85000"/>
                    <a:lumOff val="15000"/>
                  </a:schemeClr>
                </a:solidFill>
                <a:latin typeface="Helvetica"/>
                <a:cs typeface="Helvetica"/>
              </a:rPr>
              <a:t>Orange Valley Slave Hospital, </a:t>
            </a:r>
            <a:r>
              <a:rPr lang="en-US" sz="1100" dirty="0" err="1" smtClean="0">
                <a:solidFill>
                  <a:schemeClr val="tx1">
                    <a:lumMod val="85000"/>
                    <a:lumOff val="15000"/>
                  </a:schemeClr>
                </a:solidFill>
                <a:latin typeface="Helvetica"/>
                <a:cs typeface="Helvetica"/>
              </a:rPr>
              <a:t>Trelawny</a:t>
            </a:r>
            <a:r>
              <a:rPr lang="en-US" sz="1100" dirty="0" smtClean="0">
                <a:solidFill>
                  <a:schemeClr val="tx1">
                    <a:lumMod val="85000"/>
                    <a:lumOff val="15000"/>
                  </a:schemeClr>
                </a:solidFill>
                <a:latin typeface="Helvetica"/>
                <a:cs typeface="Helvetica"/>
              </a:rPr>
              <a:t> Parish, Jamaica. Photo by Sarah Fayen Scarlett. 2011.</a:t>
            </a:r>
          </a:p>
          <a:p>
            <a:endParaRPr lang="en-US" sz="1100" dirty="0" smtClean="0">
              <a:solidFill>
                <a:schemeClr val="tx1">
                  <a:lumMod val="85000"/>
                  <a:lumOff val="15000"/>
                </a:schemeClr>
              </a:solidFill>
              <a:latin typeface="Helvetica"/>
              <a:cs typeface="Helvetica"/>
            </a:endParaRPr>
          </a:p>
          <a:p>
            <a:r>
              <a:rPr lang="en-US" sz="1100" dirty="0" smtClean="0">
                <a:solidFill>
                  <a:schemeClr val="tx1">
                    <a:lumMod val="85000"/>
                    <a:lumOff val="15000"/>
                  </a:schemeClr>
                </a:solidFill>
                <a:latin typeface="Helvetica"/>
                <a:cs typeface="Helvetica"/>
              </a:rPr>
              <a:t>“Swiss-</a:t>
            </a:r>
            <a:r>
              <a:rPr lang="en-US" sz="1100" dirty="0" err="1" smtClean="0">
                <a:solidFill>
                  <a:schemeClr val="tx1">
                    <a:lumMod val="85000"/>
                    <a:lumOff val="15000"/>
                  </a:schemeClr>
                </a:solidFill>
                <a:latin typeface="Helvetica"/>
                <a:cs typeface="Helvetica"/>
              </a:rPr>
              <a:t>ified</a:t>
            </a:r>
            <a:r>
              <a:rPr lang="en-US" sz="1100" dirty="0" smtClean="0">
                <a:solidFill>
                  <a:schemeClr val="tx1">
                    <a:lumMod val="85000"/>
                    <a:lumOff val="15000"/>
                  </a:schemeClr>
                </a:solidFill>
                <a:latin typeface="Helvetica"/>
                <a:cs typeface="Helvetica"/>
              </a:rPr>
              <a:t>” bldg, New Glarus, </a:t>
            </a:r>
            <a:r>
              <a:rPr lang="en-US" sz="1100" dirty="0" err="1" smtClean="0">
                <a:solidFill>
                  <a:schemeClr val="tx1">
                    <a:lumMod val="85000"/>
                    <a:lumOff val="15000"/>
                  </a:schemeClr>
                </a:solidFill>
                <a:latin typeface="Helvetica"/>
                <a:cs typeface="Helvetica"/>
              </a:rPr>
              <a:t>WisconsinPhoto</a:t>
            </a:r>
            <a:r>
              <a:rPr lang="en-US" sz="1100" dirty="0" smtClean="0">
                <a:solidFill>
                  <a:schemeClr val="tx1">
                    <a:lumMod val="85000"/>
                    <a:lumOff val="15000"/>
                  </a:schemeClr>
                </a:solidFill>
                <a:latin typeface="Helvetica"/>
                <a:cs typeface="Helvetica"/>
              </a:rPr>
              <a:t> </a:t>
            </a:r>
            <a:r>
              <a:rPr lang="en-US" sz="1100" dirty="0" smtClean="0">
                <a:solidFill>
                  <a:schemeClr val="tx1">
                    <a:lumMod val="85000"/>
                    <a:lumOff val="15000"/>
                  </a:schemeClr>
                </a:solidFill>
                <a:latin typeface="Helvetica"/>
                <a:cs typeface="Helvetica"/>
              </a:rPr>
              <a:t>by Arnold R. </a:t>
            </a:r>
            <a:r>
              <a:rPr lang="en-US" sz="1100" dirty="0" err="1" smtClean="0">
                <a:solidFill>
                  <a:schemeClr val="tx1">
                    <a:lumMod val="85000"/>
                    <a:lumOff val="15000"/>
                  </a:schemeClr>
                </a:solidFill>
                <a:latin typeface="Helvetica"/>
                <a:cs typeface="Helvetica"/>
              </a:rPr>
              <a:t>Alanen</a:t>
            </a:r>
            <a:r>
              <a:rPr lang="en-US" sz="1100" dirty="0" smtClean="0">
                <a:solidFill>
                  <a:schemeClr val="tx1">
                    <a:lumMod val="85000"/>
                    <a:lumOff val="15000"/>
                  </a:schemeClr>
                </a:solidFill>
                <a:latin typeface="Helvetica"/>
                <a:cs typeface="Helvetica"/>
              </a:rPr>
              <a:t>. 2011.</a:t>
            </a:r>
          </a:p>
          <a:p>
            <a:endParaRPr lang="en-US" sz="1100" dirty="0" smtClean="0">
              <a:solidFill>
                <a:schemeClr val="tx1">
                  <a:lumMod val="85000"/>
                  <a:lumOff val="15000"/>
                </a:schemeClr>
              </a:solidFill>
              <a:latin typeface="Helvetica"/>
              <a:cs typeface="Helvetica"/>
            </a:endParaRPr>
          </a:p>
          <a:p>
            <a:r>
              <a:rPr lang="en-US" sz="1100" dirty="0" smtClean="0">
                <a:solidFill>
                  <a:schemeClr val="tx1">
                    <a:lumMod val="85000"/>
                    <a:lumOff val="15000"/>
                  </a:schemeClr>
                </a:solidFill>
                <a:latin typeface="Helvetica"/>
                <a:cs typeface="Helvetica"/>
              </a:rPr>
              <a:t>Food </a:t>
            </a:r>
            <a:r>
              <a:rPr lang="en-US" sz="1100" dirty="0" err="1" smtClean="0">
                <a:solidFill>
                  <a:schemeClr val="tx1">
                    <a:lumMod val="85000"/>
                    <a:lumOff val="15000"/>
                  </a:schemeClr>
                </a:solidFill>
                <a:latin typeface="Helvetica"/>
                <a:cs typeface="Helvetica"/>
              </a:rPr>
              <a:t>Fa</a:t>
            </a:r>
            <a:r>
              <a:rPr lang="en-US" sz="1100" dirty="0" smtClean="0">
                <a:solidFill>
                  <a:schemeClr val="tx1">
                    <a:lumMod val="85000"/>
                    <a:lumOff val="15000"/>
                  </a:schemeClr>
                </a:solidFill>
                <a:latin typeface="Helvetica"/>
                <a:cs typeface="Helvetica"/>
              </a:rPr>
              <a:t> Life</a:t>
            </a:r>
            <a:r>
              <a:rPr lang="en-US" sz="1100" dirty="0" smtClean="0">
                <a:solidFill>
                  <a:schemeClr val="tx1">
                    <a:lumMod val="85000"/>
                    <a:lumOff val="15000"/>
                  </a:schemeClr>
                </a:solidFill>
                <a:latin typeface="Helvetica"/>
                <a:cs typeface="Helvetica"/>
              </a:rPr>
              <a:t> </a:t>
            </a:r>
            <a:r>
              <a:rPr lang="en-US" sz="1100" dirty="0" err="1" smtClean="0">
                <a:solidFill>
                  <a:schemeClr val="tx1">
                    <a:lumMod val="85000"/>
                    <a:lumOff val="15000"/>
                  </a:schemeClr>
                </a:solidFill>
                <a:latin typeface="Helvetica"/>
                <a:cs typeface="Helvetica"/>
              </a:rPr>
              <a:t>r</a:t>
            </a:r>
            <a:r>
              <a:rPr lang="en-US" sz="1100" dirty="0" err="1" smtClean="0">
                <a:solidFill>
                  <a:schemeClr val="tx1">
                    <a:lumMod val="85000"/>
                    <a:lumOff val="15000"/>
                  </a:schemeClr>
                </a:solidFill>
                <a:latin typeface="Helvetica"/>
                <a:cs typeface="Helvetica"/>
              </a:rPr>
              <a:t>estaurantTrelawny</a:t>
            </a:r>
            <a:r>
              <a:rPr lang="en-US" sz="1100" dirty="0" smtClean="0">
                <a:solidFill>
                  <a:schemeClr val="tx1">
                    <a:lumMod val="85000"/>
                    <a:lumOff val="15000"/>
                  </a:schemeClr>
                </a:solidFill>
                <a:latin typeface="Helvetica"/>
                <a:cs typeface="Helvetica"/>
              </a:rPr>
              <a:t> </a:t>
            </a:r>
            <a:r>
              <a:rPr lang="en-US" sz="1100" dirty="0" smtClean="0">
                <a:solidFill>
                  <a:schemeClr val="tx1">
                    <a:lumMod val="85000"/>
                    <a:lumOff val="15000"/>
                  </a:schemeClr>
                </a:solidFill>
                <a:latin typeface="Helvetica"/>
                <a:cs typeface="Helvetica"/>
              </a:rPr>
              <a:t>Parish, Jamaica. Photo by Sarah Fayen Scarlett, 2011.</a:t>
            </a:r>
            <a:endParaRPr lang="en-US" sz="1100" dirty="0">
              <a:solidFill>
                <a:schemeClr val="tx1">
                  <a:lumMod val="85000"/>
                  <a:lumOff val="15000"/>
                </a:schemeClr>
              </a:solidFill>
              <a:latin typeface="Helvetica"/>
              <a:cs typeface="Helvetica"/>
            </a:endParaRPr>
          </a:p>
        </p:txBody>
      </p:sp>
      <p:pic>
        <p:nvPicPr>
          <p:cNvPr id="14" name="Picture 13" descr="4-New Glarus Subway 2011 copy.jpg"/>
          <p:cNvPicPr>
            <a:picLocks noChangeAspect="1"/>
          </p:cNvPicPr>
          <p:nvPr/>
        </p:nvPicPr>
        <p:blipFill>
          <a:blip r:embed="rId4"/>
          <a:stretch>
            <a:fillRect/>
          </a:stretch>
        </p:blipFill>
        <p:spPr>
          <a:xfrm>
            <a:off x="4419598" y="1217889"/>
            <a:ext cx="3886200" cy="1925108"/>
          </a:xfrm>
          <a:prstGeom prst="rect">
            <a:avLst/>
          </a:prstGeom>
        </p:spPr>
      </p:pic>
      <p:pic>
        <p:nvPicPr>
          <p:cNvPr id="15" name="Picture 14" descr="IMG_3433 copy.jpg"/>
          <p:cNvPicPr>
            <a:picLocks noChangeAspect="1"/>
          </p:cNvPicPr>
          <p:nvPr/>
        </p:nvPicPr>
        <p:blipFill>
          <a:blip r:embed="rId5"/>
          <a:stretch>
            <a:fillRect/>
          </a:stretch>
        </p:blipFill>
        <p:spPr>
          <a:xfrm>
            <a:off x="1" y="0"/>
            <a:ext cx="4190662" cy="3142997"/>
          </a:xfrm>
          <a:prstGeom prst="rect">
            <a:avLst/>
          </a:prstGeom>
        </p:spPr>
      </p:pic>
      <p:pic>
        <p:nvPicPr>
          <p:cNvPr id="16" name="Picture 15" descr="IMG_3407 copy.jpg"/>
          <p:cNvPicPr>
            <a:picLocks noChangeAspect="1"/>
          </p:cNvPicPr>
          <p:nvPr/>
        </p:nvPicPr>
        <p:blipFill>
          <a:blip r:embed="rId6"/>
          <a:srcRect t="20000" b="2711"/>
          <a:stretch>
            <a:fillRect/>
          </a:stretch>
        </p:blipFill>
        <p:spPr>
          <a:xfrm>
            <a:off x="2390340" y="3456858"/>
            <a:ext cx="5915458" cy="342900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976</TotalTime>
  <Words>3531</Words>
  <Application>Microsoft Macintosh PowerPoint</Application>
  <PresentationFormat>On-screen Show (4:3)</PresentationFormat>
  <Paragraphs>258</Paragraphs>
  <Slides>23</Slides>
  <Notes>23</Notes>
  <HiddenSlides>0</HiddenSlides>
  <MMClips>0</MMClips>
  <ScaleCrop>false</ScaleCrop>
  <HeadingPairs>
    <vt:vector size="4" baseType="variant">
      <vt:variant>
        <vt:lpstr>Design Template</vt:lpstr>
      </vt:variant>
      <vt:variant>
        <vt:i4>1</vt:i4>
      </vt:variant>
      <vt:variant>
        <vt:lpstr>Slide Titles</vt:lpstr>
      </vt:variant>
      <vt:variant>
        <vt:i4>23</vt:i4>
      </vt:variant>
    </vt:vector>
  </HeadingPairs>
  <TitlesOfParts>
    <vt:vector size="24"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  Slide 1</dc:title>
  <dc:creator>Timothy James Scarlett</dc:creator>
  <cp:keywords/>
  <cp:lastModifiedBy>Sarah Fayen Scarlett</cp:lastModifiedBy>
  <cp:revision>31</cp:revision>
  <dcterms:created xsi:type="dcterms:W3CDTF">2014-04-02T01:01:49Z</dcterms:created>
  <dcterms:modified xsi:type="dcterms:W3CDTF">2014-04-02T01:42:19Z</dcterms:modified>
</cp:coreProperties>
</file>